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9.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0.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1.xml" ContentType="application/vnd.openxmlformats-officedocument.presentationml.slide+xml"/>
  <Override PartName="/ppt/slides/slide40.xml" ContentType="application/vnd.openxmlformats-officedocument.presentationml.slide+xml"/>
  <Override PartName="/ppt/slides/slide3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9.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slideLayouts/slideLayout1.xml" ContentType="application/vnd.openxmlformats-officedocument.presentationml.slideLayout+xml"/>
  <Override PartName="/ppt/notesSlides/notesSlide21.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6.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5.xml" ContentType="application/vnd.openxmlformats-officedocument.presentationml.notesSlide+xml"/>
  <Override PartName="/ppt/notesSlides/notesSlide22.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slideLayouts/slideLayout3.xml" ContentType="application/vnd.openxmlformats-officedocument.presentationml.slideLayout+xml"/>
  <Override PartName="/ppt/diagrams/layout2.xml" ContentType="application/vnd.openxmlformats-officedocument.drawingml.diagramLayout+xml"/>
  <Override PartName="/ppt/diagrams/colors1.xml" ContentType="application/vnd.openxmlformats-officedocument.drawingml.diagramColors+xml"/>
  <Override PartName="/ppt/diagrams/quickStyle1.xml" ContentType="application/vnd.openxmlformats-officedocument.drawingml.diagramStyle+xml"/>
  <Override PartName="/ppt/charts/chart2.xml" ContentType="application/vnd.openxmlformats-officedocument.drawingml.chart+xml"/>
  <Override PartName="/ppt/charts/chart3.xml" ContentType="application/vnd.openxmlformats-officedocument.drawingml.chart+xml"/>
  <Override PartName="/ppt/diagrams/drawing1.xml" ContentType="application/vnd.ms-office.drawingml.diagramDrawing+xml"/>
  <Override PartName="/ppt/charts/chart7.xml" ContentType="application/vnd.openxmlformats-officedocument.drawingml.chart+xml"/>
  <Override PartName="/ppt/diagrams/layout1.xml" ContentType="application/vnd.openxmlformats-officedocument.drawingml.diagramLayout+xml"/>
  <Override PartName="/ppt/charts/chart6.xml" ContentType="application/vnd.openxmlformats-officedocument.drawingml.chart+xml"/>
  <Override PartName="/ppt/charts/chart5.xml" ContentType="application/vnd.openxmlformats-officedocument.drawingml.chart+xml"/>
  <Override PartName="/ppt/charts/chart4.xml" ContentType="application/vnd.openxmlformats-officedocument.drawingml.chart+xml"/>
  <Override PartName="/ppt/theme/theme1.xml" ContentType="application/vnd.openxmlformats-officedocument.theme+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chart9.xml" ContentType="application/vnd.openxmlformats-officedocument.drawingml.chart+xml"/>
  <Override PartName="/ppt/charts/chart8.xml" ContentType="application/vnd.openxmlformats-officedocument.drawingml.chart+xml"/>
  <Override PartName="/ppt/notesMasters/notesMaster1.xml" ContentType="application/vnd.openxmlformats-officedocument.presentationml.notesMaster+xml"/>
  <Override PartName="/ppt/charts/chart14.xml" ContentType="application/vnd.openxmlformats-officedocument.drawingml.chart+xml"/>
  <Override PartName="/ppt/charts/chart13.xml" ContentType="application/vnd.openxmlformats-officedocument.drawingml.chart+xml"/>
  <Override PartName="/ppt/charts/chart12.xml" ContentType="application/vnd.openxmlformats-officedocument.drawingml.chart+xml"/>
  <Override PartName="/ppt/charts/chart11.xml" ContentType="application/vnd.openxmlformats-officedocument.drawingml.chart+xml"/>
  <Override PartName="/ppt/theme/theme2.xml" ContentType="application/vnd.openxmlformats-officedocument.theme+xml"/>
  <Override PartName="/ppt/charts/chart10.xml" ContentType="application/vnd.openxmlformats-officedocument.drawingml.chart+xml"/>
  <Override PartName="/ppt/charts/chart15.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revisionInfo.xml" ContentType="application/vnd.ms-powerpoint.revisioninfo+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Override PartName="/ppt/charts/style7.xml" ContentType="application/vnd.ms-office.chartstyle+xml"/>
  <Override PartName="/ppt/charts/colors7.xml" ContentType="application/vnd.ms-office.chartcolorstyle+xml"/>
  <Override PartName="/ppt/charts/colors4.xml" ContentType="application/vnd.ms-office.chartcolorstyle+xml"/>
  <Override PartName="/ppt/charts/style4.xml" ContentType="application/vnd.ms-office.chartstyle+xml"/>
  <Override PartName="/ppt/charts/colors3.xml" ContentType="application/vnd.ms-office.chartcolorstyle+xml"/>
  <Override PartName="/ppt/authors.xml" ContentType="application/vnd.ms-powerpoint.author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style8.xml" ContentType="application/vnd.ms-office.chartstyle+xml"/>
  <Override PartName="/ppt/charts/colors8.xml" ContentType="application/vnd.ms-office.chartcolorstyle+xml"/>
  <Override PartName="/ppt/charts/style9.xml" ContentType="application/vnd.ms-office.chartstyle+xml"/>
  <Override PartName="/ppt/charts/style14.xml" ContentType="application/vnd.ms-office.chartstyle+xml"/>
  <Override PartName="/ppt/charts/colors14.xml" ContentType="application/vnd.ms-office.chartcolorstyle+xml"/>
  <Override PartName="/ppt/charts/colors13.xml" ContentType="application/vnd.ms-office.chartcolorstyle+xml"/>
  <Override PartName="/ppt/charts/style13.xml" ContentType="application/vnd.ms-office.chartstyle+xml"/>
  <Override PartName="/ppt/charts/colors12.xml" ContentType="application/vnd.ms-office.chartcolorstyle+xml"/>
  <Override PartName="/ppt/charts/colors9.xml" ContentType="application/vnd.ms-office.chartcolorstyle+xml"/>
  <Override PartName="/ppt/charts/style10.xml" ContentType="application/vnd.ms-office.chartstyle+xml"/>
  <Override PartName="/ppt/charts/colors10.xml" ContentType="application/vnd.ms-office.chartcolorstyle+xml"/>
  <Override PartName="/ppt/charts/style11.xml" ContentType="application/vnd.ms-office.chartstyle+xml"/>
  <Override PartName="/ppt/charts/colors11.xml" ContentType="application/vnd.ms-office.chartcolorstyle+xml"/>
  <Override PartName="/ppt/charts/style12.xml" ContentType="application/vnd.ms-office.chartstyle+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60" r:id="rId2"/>
    <p:sldId id="265" r:id="rId3"/>
    <p:sldId id="314" r:id="rId4"/>
    <p:sldId id="328" r:id="rId5"/>
    <p:sldId id="257" r:id="rId6"/>
    <p:sldId id="258" r:id="rId7"/>
    <p:sldId id="304" r:id="rId8"/>
    <p:sldId id="305" r:id="rId9"/>
    <p:sldId id="259" r:id="rId10"/>
    <p:sldId id="261" r:id="rId11"/>
    <p:sldId id="262" r:id="rId12"/>
    <p:sldId id="263" r:id="rId13"/>
    <p:sldId id="264" r:id="rId14"/>
    <p:sldId id="321" r:id="rId15"/>
    <p:sldId id="267" r:id="rId16"/>
    <p:sldId id="268" r:id="rId17"/>
    <p:sldId id="311" r:id="rId18"/>
    <p:sldId id="269" r:id="rId19"/>
    <p:sldId id="312" r:id="rId20"/>
    <p:sldId id="298" r:id="rId21"/>
    <p:sldId id="279" r:id="rId22"/>
    <p:sldId id="277" r:id="rId23"/>
    <p:sldId id="278" r:id="rId24"/>
    <p:sldId id="272" r:id="rId25"/>
    <p:sldId id="280" r:id="rId26"/>
    <p:sldId id="281" r:id="rId27"/>
    <p:sldId id="282" r:id="rId28"/>
    <p:sldId id="283" r:id="rId29"/>
    <p:sldId id="284" r:id="rId30"/>
    <p:sldId id="292" r:id="rId31"/>
    <p:sldId id="317" r:id="rId32"/>
    <p:sldId id="319" r:id="rId33"/>
    <p:sldId id="318" r:id="rId34"/>
    <p:sldId id="322" r:id="rId35"/>
    <p:sldId id="285" r:id="rId36"/>
    <p:sldId id="295" r:id="rId37"/>
    <p:sldId id="286" r:id="rId38"/>
    <p:sldId id="313" r:id="rId39"/>
    <p:sldId id="296" r:id="rId40"/>
    <p:sldId id="316" r:id="rId41"/>
    <p:sldId id="288" r:id="rId42"/>
    <p:sldId id="326" r:id="rId43"/>
    <p:sldId id="324" r:id="rId44"/>
    <p:sldId id="297" r:id="rId45"/>
    <p:sldId id="287" r:id="rId46"/>
    <p:sldId id="320" r:id="rId47"/>
    <p:sldId id="327" r:id="rId48"/>
    <p:sldId id="309" r:id="rId49"/>
    <p:sldId id="323" r:id="rId50"/>
    <p:sldId id="290" r:id="rId51"/>
  </p:sldIdLst>
  <p:sldSz cx="12192000" cy="6858000"/>
  <p:notesSz cx="6858000" cy="9144000"/>
  <p:defaultTex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4139267-AB1B-C017-70D9-EDD7AD4DC0C4}" name="Carol-Anne Roy-Chevalier (CISSSLAN)" initials="C(" userId="S::carol-anne.roy-c.cissslan@ssss.gouv.qc.ca::6c1f3d35-6dbd-404c-a5c4-ce2244c4aed6" providerId="AD"/>
  <p188:author id="{4E882B93-2745-3DC1-B3D6-870B544DA87D}" name="Carol-Anne Roy-Chevalier" initials="CR" userId="S::carol-anne.roy-chevalier@inspq.qc.ca::036c1d3d-12dd-4016-902f-af579fbe96a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DB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3C4117-FA46-BAB3-437D-A6DDE8C2E046}" v="69" dt="2023-05-08T01:01:29.422"/>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884" autoAdjust="0"/>
  </p:normalViewPr>
  <p:slideViewPr>
    <p:cSldViewPr snapToGrid="0">
      <p:cViewPr varScale="1">
        <p:scale>
          <a:sx n="71" d="100"/>
          <a:sy n="71" d="100"/>
        </p:scale>
        <p:origin x="-102" y="-2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customXml" Target="../customXml/item3.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8/10/relationships/authors" Target="author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6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roycar01\Desktop\Radon\Q2%20-%20Projet%20pilote%20de%20promotion%20dun%20environnement%20sain%20dans%20la%20maison%20des%20fumeurs%20ou%20ex-fumeurs%20de%20la%20r&#233;gion%20de%20Lanaudi&#232;re%20np.xlsx" TargetMode="External"/></Relationships>
</file>

<file path=ppt/charts/_rels/chart10.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oleObject" Target="file:///C:\Users\roycar01\Desktop\Radon\Q2%20-%20Projet%20pilote%20de%20promotion%20dun%20environnement%20sain%20dans%20la%20maison%20des%20fumeurs%20ou%20ex-fumeurs%20de%20la%20r&#233;gion%20de%20Lanaudi&#232;re%20np.xlsx" TargetMode="External"/></Relationships>
</file>

<file path=ppt/charts/_rels/chart11.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oleObject" Target="file:///C:\Users\roycar01\Desktop\Radon\Q2%20-%20Projet%20pilote%20de%20promotion%20dun%20environnement%20sain%20dans%20la%20maison%20des%20fumeurs%20ou%20ex-fumeurs%20de%20la%20r&#233;gion%20de%20Lanaudi&#232;re%20np.xlsx" TargetMode="External"/></Relationships>
</file>

<file path=ppt/charts/_rels/chart12.xml.rels><?xml version="1.0" encoding="UTF-8" standalone="yes"?>
<Relationships xmlns="http://schemas.openxmlformats.org/package/2006/relationships"><Relationship Id="rId3" Type="http://schemas.microsoft.com/office/2011/relationships/chartStyle" Target="style11.xml"/><Relationship Id="rId2" Type="http://schemas.microsoft.com/office/2011/relationships/chartColorStyle" Target="colors11.xml"/><Relationship Id="rId1" Type="http://schemas.openxmlformats.org/officeDocument/2006/relationships/oleObject" Target="file:///C:\Users\roycar01\Desktop\Radon\Q2%20-%20Projet%20pilote%20de%20promotion%20dun%20environnement%20sain%20dans%20la%20maison%20des%20fumeurs%20ou%20ex-fumeurs%20de%20la%20r&#233;gion%20de%20Lanaudi&#232;re%20np.xlsx" TargetMode="External"/></Relationships>
</file>

<file path=ppt/charts/_rels/chart13.xml.rels><?xml version="1.0" encoding="UTF-8" standalone="yes"?>
<Relationships xmlns="http://schemas.openxmlformats.org/package/2006/relationships"><Relationship Id="rId3" Type="http://schemas.microsoft.com/office/2011/relationships/chartStyle" Target="style12.xml"/><Relationship Id="rId2" Type="http://schemas.microsoft.com/office/2011/relationships/chartColorStyle" Target="colors12.xml"/><Relationship Id="rId1" Type="http://schemas.openxmlformats.org/officeDocument/2006/relationships/oleObject" Target="file:///C:\Users\roycar01\Desktop\Radon\Q2%20-%20Projet%20pilote%20de%20promotion%20dun%20environnement%20sain%20dans%20la%20maison%20des%20fumeurs%20ou%20ex-fumeurs%20de%20la%20r&#233;gion%20de%20Lanaudi&#232;re%20np.xlsx" TargetMode="External"/></Relationships>
</file>

<file path=ppt/charts/_rels/chart14.xml.rels><?xml version="1.0" encoding="UTF-8" standalone="yes"?>
<Relationships xmlns="http://schemas.openxmlformats.org/package/2006/relationships"><Relationship Id="rId3" Type="http://schemas.microsoft.com/office/2011/relationships/chartStyle" Target="style13.xml"/><Relationship Id="rId2" Type="http://schemas.microsoft.com/office/2011/relationships/chartColorStyle" Target="colors13.xml"/><Relationship Id="rId1" Type="http://schemas.openxmlformats.org/officeDocument/2006/relationships/oleObject" Target="file:///C:\Users\roycar01\Desktop\Radon\Q2%20-%20Projet%20pilote%20de%20promotion%20dun%20environnement%20sain%20dans%20la%20maison%20des%20fumeurs%20ou%20ex-fumeurs%20de%20la%20r&#233;gion%20de%20Lanaudi&#232;re%20np.xlsx" TargetMode="External"/></Relationships>
</file>

<file path=ppt/charts/_rels/chart15.xml.rels><?xml version="1.0" encoding="UTF-8" standalone="yes"?>
<Relationships xmlns="http://schemas.openxmlformats.org/package/2006/relationships"><Relationship Id="rId3" Type="http://schemas.microsoft.com/office/2011/relationships/chartStyle" Target="style14.xml"/><Relationship Id="rId2" Type="http://schemas.microsoft.com/office/2011/relationships/chartColorStyle" Target="colors14.xml"/><Relationship Id="rId1" Type="http://schemas.openxmlformats.org/officeDocument/2006/relationships/oleObject" Target="file:///C:\Users\roycar01\Desktop\Radon\Q1%20-%20Projet%20pilote%20de%20promotion%20dun%20environnement%20sain%20dans%20la%20maison%20des%20fumeurs%20ou%20ex-fumeurs%20de%20la%20r&#233;gion%20de%20Lanaudi&#232;re%20np.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roycar01\Desktop\Radon\Q2%20-%20Projet%20pilote%20de%20promotion%20dun%20environnement%20sain%20dans%20la%20maison%20des%20fumeurs%20ou%20ex-fumeurs%20de%20la%20r&#233;gion%20de%20Lanaudi&#232;re%20np.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roycar01\Desktop\Radon\Q2%20-%20Projet%20pilote%20de%20promotion%20dun%20environnement%20sain%20dans%20la%20maison%20des%20fumeurs%20ou%20ex-fumeurs%20de%20la%20r&#233;gion%20de%20Lanaudi&#232;re%20np.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roycar01\Desktop\Radon\Q2%20-%20Projet%20pilote%20de%20promotion%20dun%20environnement%20sain%20dans%20la%20maison%20des%20fumeurs%20ou%20ex-fumeurs%20de%20la%20r&#233;gion%20de%20Lanaudi&#232;re%20np.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roycar01\Desktop\Radon\Q2%20-%20Projet%20pilote%20de%20promotion%20dun%20environnement%20sain%20dans%20la%20maison%20des%20fumeurs%20ou%20ex-fumeurs%20de%20la%20r&#233;gion%20de%20Lanaudi&#232;re%20np.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C:\Users\roycar01\Desktop\Radon\Q2%20-%20Projet%20pilote%20de%20promotion%20dun%20environnement%20sain%20dans%20la%20maison%20des%20fumeurs%20ou%20ex-fumeurs%20de%20la%20r&#233;gion%20de%20Lanaudi&#232;re%20np.xlsx" TargetMode="External"/></Relationships>
</file>

<file path=ppt/charts/_rels/chart7.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C:\Users\roycar01\Desktop\Radon\Q1%20-%20Projet%20pilote%20de%20promotion%20dun%20environnement%20sain%20dans%20la%20maison%20des%20fumeurs%20ou%20ex-fumeurs%20de%20la%20r&#233;gion%20de%20Lanaudi&#232;re%20np.xlsx" TargetMode="External"/></Relationships>
</file>

<file path=ppt/charts/_rels/chart8.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C:\Users\roycar01\Desktop\Radon\Q2%20-%20Projet%20pilote%20de%20promotion%20dun%20environnement%20sain%20dans%20la%20maison%20des%20fumeurs%20ou%20ex-fumeurs%20de%20la%20r&#233;gion%20de%20Lanaudi&#232;re%20np.xlsx" TargetMode="External"/></Relationships>
</file>

<file path=ppt/charts/_rels/chart9.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file:///C:\Users\roycar01\Desktop\Radon\Q1%20-%20Projet%20pilote%20de%20promotion%20dun%20environnement%20sain%20dans%20la%20maison%20des%20fumeurs%20ou%20ex-fumeurs%20de%20la%20r&#233;gion%20de%20Lanaudi&#232;re%20n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Profil!$B$74</c:f>
              <c:strCache>
                <c:ptCount val="1"/>
                <c:pt idx="0">
                  <c:v>Femme</c:v>
                </c:pt>
              </c:strCache>
            </c:strRef>
          </c:tx>
          <c:spPr>
            <a:solidFill>
              <a:schemeClr val="accent2"/>
            </a:solidFill>
            <a:ln>
              <a:noFill/>
            </a:ln>
            <a:effectLst/>
          </c:spPr>
          <c:invertIfNegative val="0"/>
          <c:dLbls>
            <c:dLbl>
              <c:idx val="0"/>
              <c:layout/>
              <c:tx>
                <c:rich>
                  <a:bodyPr/>
                  <a:lstStyle/>
                  <a:p>
                    <a:fld id="{97A5D38B-856C-4004-8E74-40B2D1620E2D}" type="CELLRANGE">
                      <a:rPr lang="fr-CA"/>
                      <a:pPr/>
                      <a:t>[PLAGECELL]</a:t>
                    </a:fld>
                    <a:r>
                      <a:rPr lang="fr-CA" baseline="0"/>
                      <a:t>; </a:t>
                    </a:r>
                    <a:fld id="{6D88218C-38DE-439D-8014-CF8762214123}"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0FBF-4092-8D26-ED153E3876EB}"/>
                </c:ext>
              </c:extLst>
            </c:dLbl>
            <c:dLbl>
              <c:idx val="1"/>
              <c:layout/>
              <c:tx>
                <c:rich>
                  <a:bodyPr/>
                  <a:lstStyle/>
                  <a:p>
                    <a:fld id="{AAC3D24F-02AF-401D-ADEC-3C27404980E4}" type="CELLRANGE">
                      <a:rPr lang="fr-CA"/>
                      <a:pPr/>
                      <a:t>[PLAGECELL]</a:t>
                    </a:fld>
                    <a:r>
                      <a:rPr lang="fr-CA" baseline="0"/>
                      <a:t>; </a:t>
                    </a:r>
                    <a:fld id="{D88D7C36-A2FB-4EED-B85B-20A4AFD7ECC7}"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0FBF-4092-8D26-ED153E3876EB}"/>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Profil!$C$73:$D$73</c:f>
              <c:strCache>
                <c:ptCount val="2"/>
                <c:pt idx="0">
                  <c:v>Q1</c:v>
                </c:pt>
                <c:pt idx="1">
                  <c:v>Q2</c:v>
                </c:pt>
              </c:strCache>
            </c:strRef>
          </c:cat>
          <c:val>
            <c:numRef>
              <c:f>Profil!$C$74:$D$74</c:f>
              <c:numCache>
                <c:formatCode>General</c:formatCode>
                <c:ptCount val="2"/>
                <c:pt idx="0">
                  <c:v>16</c:v>
                </c:pt>
                <c:pt idx="1">
                  <c:v>8</c:v>
                </c:pt>
              </c:numCache>
            </c:numRef>
          </c:val>
          <c:extLst xmlns:c16r2="http://schemas.microsoft.com/office/drawing/2015/06/chart">
            <c:ext xmlns:c15="http://schemas.microsoft.com/office/drawing/2012/chart" uri="{02D57815-91ED-43cb-92C2-25804820EDAC}">
              <c15:datalabelsRange>
                <c15:f>Profil!$E$74:$F$74</c15:f>
                <c15:dlblRangeCache>
                  <c:ptCount val="2"/>
                  <c:pt idx="0">
                    <c:v>52%</c:v>
                  </c:pt>
                  <c:pt idx="1">
                    <c:v>40%</c:v>
                  </c:pt>
                </c15:dlblRangeCache>
              </c15:datalabelsRange>
            </c:ext>
            <c:ext xmlns:c16="http://schemas.microsoft.com/office/drawing/2014/chart" uri="{C3380CC4-5D6E-409C-BE32-E72D297353CC}">
              <c16:uniqueId val="{00000002-0FBF-4092-8D26-ED153E3876EB}"/>
            </c:ext>
          </c:extLst>
        </c:ser>
        <c:ser>
          <c:idx val="1"/>
          <c:order val="1"/>
          <c:tx>
            <c:strRef>
              <c:f>Profil!$B$75</c:f>
              <c:strCache>
                <c:ptCount val="1"/>
                <c:pt idx="0">
                  <c:v>Homme</c:v>
                </c:pt>
              </c:strCache>
            </c:strRef>
          </c:tx>
          <c:spPr>
            <a:solidFill>
              <a:schemeClr val="accent4"/>
            </a:solidFill>
            <a:ln>
              <a:noFill/>
            </a:ln>
            <a:effectLst/>
          </c:spPr>
          <c:invertIfNegative val="0"/>
          <c:dLbls>
            <c:dLbl>
              <c:idx val="0"/>
              <c:layout/>
              <c:tx>
                <c:rich>
                  <a:bodyPr/>
                  <a:lstStyle/>
                  <a:p>
                    <a:fld id="{28EA13FC-5053-457B-8D02-E38E6DEC4BFF}" type="CELLRANGE">
                      <a:rPr lang="fr-CA"/>
                      <a:pPr/>
                      <a:t>[PLAGECELL]</a:t>
                    </a:fld>
                    <a:r>
                      <a:rPr lang="fr-CA" baseline="0"/>
                      <a:t>; </a:t>
                    </a:r>
                    <a:fld id="{0A379D49-CF2B-4268-B712-D7B439065A9E}"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0FBF-4092-8D26-ED153E3876EB}"/>
                </c:ext>
              </c:extLst>
            </c:dLbl>
            <c:dLbl>
              <c:idx val="1"/>
              <c:layout/>
              <c:tx>
                <c:rich>
                  <a:bodyPr/>
                  <a:lstStyle/>
                  <a:p>
                    <a:fld id="{498A6757-70D2-4AEA-8346-1E9CBE3E3758}" type="CELLRANGE">
                      <a:rPr lang="fr-CA"/>
                      <a:pPr/>
                      <a:t>[PLAGECELL]</a:t>
                    </a:fld>
                    <a:r>
                      <a:rPr lang="fr-CA" baseline="0"/>
                      <a:t>; </a:t>
                    </a:r>
                    <a:fld id="{DCB16A83-067F-4573-A795-2152E4B40178}"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0FBF-4092-8D26-ED153E3876EB}"/>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Profil!$C$73:$D$73</c:f>
              <c:strCache>
                <c:ptCount val="2"/>
                <c:pt idx="0">
                  <c:v>Q1</c:v>
                </c:pt>
                <c:pt idx="1">
                  <c:v>Q2</c:v>
                </c:pt>
              </c:strCache>
            </c:strRef>
          </c:cat>
          <c:val>
            <c:numRef>
              <c:f>Profil!$C$75:$D$75</c:f>
              <c:numCache>
                <c:formatCode>General</c:formatCode>
                <c:ptCount val="2"/>
                <c:pt idx="0">
                  <c:v>15</c:v>
                </c:pt>
                <c:pt idx="1">
                  <c:v>12</c:v>
                </c:pt>
              </c:numCache>
            </c:numRef>
          </c:val>
          <c:extLst xmlns:c16r2="http://schemas.microsoft.com/office/drawing/2015/06/chart">
            <c:ext xmlns:c15="http://schemas.microsoft.com/office/drawing/2012/chart" uri="{02D57815-91ED-43cb-92C2-25804820EDAC}">
              <c15:datalabelsRange>
                <c15:f>Profil!$E$75:$F$75</c15:f>
                <c15:dlblRangeCache>
                  <c:ptCount val="2"/>
                  <c:pt idx="0">
                    <c:v>48%</c:v>
                  </c:pt>
                  <c:pt idx="1">
                    <c:v>60%</c:v>
                  </c:pt>
                </c15:dlblRangeCache>
              </c15:datalabelsRange>
            </c:ext>
            <c:ext xmlns:c16="http://schemas.microsoft.com/office/drawing/2014/chart" uri="{C3380CC4-5D6E-409C-BE32-E72D297353CC}">
              <c16:uniqueId val="{00000005-0FBF-4092-8D26-ED153E3876EB}"/>
            </c:ext>
          </c:extLst>
        </c:ser>
        <c:dLbls>
          <c:showLegendKey val="0"/>
          <c:showVal val="1"/>
          <c:showCatName val="0"/>
          <c:showSerName val="0"/>
          <c:showPercent val="0"/>
          <c:showBubbleSize val="0"/>
        </c:dLbls>
        <c:gapWidth val="150"/>
        <c:overlap val="-25"/>
        <c:axId val="177309184"/>
        <c:axId val="177310720"/>
      </c:barChart>
      <c:catAx>
        <c:axId val="177309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crossAx val="177310720"/>
        <c:crosses val="autoZero"/>
        <c:auto val="1"/>
        <c:lblAlgn val="ctr"/>
        <c:lblOffset val="100"/>
        <c:noMultiLvlLbl val="0"/>
      </c:catAx>
      <c:valAx>
        <c:axId val="177310720"/>
        <c:scaling>
          <c:orientation val="minMax"/>
        </c:scaling>
        <c:delete val="1"/>
        <c:axPos val="l"/>
        <c:numFmt formatCode="General" sourceLinked="1"/>
        <c:majorTickMark val="none"/>
        <c:minorTickMark val="none"/>
        <c:tickLblPos val="nextTo"/>
        <c:crossAx val="177309184"/>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Risque!$A$75</c:f>
              <c:strCache>
                <c:ptCount val="1"/>
                <c:pt idx="0">
                  <c:v>Oui</c:v>
                </c:pt>
              </c:strCache>
            </c:strRef>
          </c:tx>
          <c:spPr>
            <a:solidFill>
              <a:schemeClr val="accent2"/>
            </a:solidFill>
            <a:ln>
              <a:noFill/>
            </a:ln>
            <a:effectLst/>
          </c:spPr>
          <c:invertIfNegative val="0"/>
          <c:dLbls>
            <c:dLbl>
              <c:idx val="0"/>
              <c:layout/>
              <c:tx>
                <c:rich>
                  <a:bodyPr/>
                  <a:lstStyle/>
                  <a:p>
                    <a:fld id="{40A99630-08D4-48A5-ABA9-A04B2CCC1D7F}" type="CELLRANGE">
                      <a:rPr lang="fr-CA"/>
                      <a:pPr/>
                      <a:t>[PLAGECELL]</a:t>
                    </a:fld>
                    <a:r>
                      <a:rPr lang="fr-CA" baseline="0"/>
                      <a:t>; </a:t>
                    </a:r>
                    <a:fld id="{83F51376-61C7-44F2-94D3-48420BB52100}"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3CA9-4284-A1E9-4C9233A914FA}"/>
                </c:ext>
              </c:extLst>
            </c:dLbl>
            <c:dLbl>
              <c:idx val="1"/>
              <c:layout/>
              <c:tx>
                <c:rich>
                  <a:bodyPr/>
                  <a:lstStyle/>
                  <a:p>
                    <a:fld id="{9A071734-13B1-44F1-AD95-555257D0DCF6}" type="CELLRANGE">
                      <a:rPr lang="fr-CA"/>
                      <a:pPr/>
                      <a:t>[PLAGECELL]</a:t>
                    </a:fld>
                    <a:r>
                      <a:rPr lang="fr-CA" baseline="0"/>
                      <a:t>; </a:t>
                    </a:r>
                    <a:fld id="{A720DEE5-B744-424F-9209-036621F9223C}"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3CA9-4284-A1E9-4C9233A914FA}"/>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Risque!$B$74:$C$74</c:f>
              <c:strCache>
                <c:ptCount val="2"/>
                <c:pt idx="0">
                  <c:v>Q1</c:v>
                </c:pt>
                <c:pt idx="1">
                  <c:v>Q2</c:v>
                </c:pt>
              </c:strCache>
            </c:strRef>
          </c:cat>
          <c:val>
            <c:numRef>
              <c:f>Risque!$B$75:$C$75</c:f>
              <c:numCache>
                <c:formatCode>General</c:formatCode>
                <c:ptCount val="2"/>
                <c:pt idx="0">
                  <c:v>24</c:v>
                </c:pt>
                <c:pt idx="1">
                  <c:v>18</c:v>
                </c:pt>
              </c:numCache>
            </c:numRef>
          </c:val>
          <c:extLst xmlns:c16r2="http://schemas.microsoft.com/office/drawing/2015/06/chart">
            <c:ext xmlns:c15="http://schemas.microsoft.com/office/drawing/2012/chart" uri="{02D57815-91ED-43cb-92C2-25804820EDAC}">
              <c15:datalabelsRange>
                <c15:f>Risque!$D$75:$E$75</c15:f>
                <c15:dlblRangeCache>
                  <c:ptCount val="2"/>
                  <c:pt idx="0">
                    <c:v>77%</c:v>
                  </c:pt>
                  <c:pt idx="1">
                    <c:v>90%</c:v>
                  </c:pt>
                </c15:dlblRangeCache>
              </c15:datalabelsRange>
            </c:ext>
            <c:ext xmlns:c16="http://schemas.microsoft.com/office/drawing/2014/chart" uri="{C3380CC4-5D6E-409C-BE32-E72D297353CC}">
              <c16:uniqueId val="{00000002-3CA9-4284-A1E9-4C9233A914FA}"/>
            </c:ext>
          </c:extLst>
        </c:ser>
        <c:ser>
          <c:idx val="1"/>
          <c:order val="1"/>
          <c:tx>
            <c:strRef>
              <c:f>Risque!$A$76</c:f>
              <c:strCache>
                <c:ptCount val="1"/>
                <c:pt idx="0">
                  <c:v>Non</c:v>
                </c:pt>
              </c:strCache>
            </c:strRef>
          </c:tx>
          <c:spPr>
            <a:solidFill>
              <a:schemeClr val="accent4"/>
            </a:solidFill>
            <a:ln>
              <a:noFill/>
            </a:ln>
            <a:effectLst/>
          </c:spPr>
          <c:invertIfNegative val="0"/>
          <c:dLbls>
            <c:dLbl>
              <c:idx val="0"/>
              <c:layout/>
              <c:tx>
                <c:rich>
                  <a:bodyPr/>
                  <a:lstStyle/>
                  <a:p>
                    <a:fld id="{80EDDD7C-3D57-4888-A480-E7DE689C3739}" type="CELLRANGE">
                      <a:rPr lang="fr-CA"/>
                      <a:pPr/>
                      <a:t>[PLAGECELL]</a:t>
                    </a:fld>
                    <a:r>
                      <a:rPr lang="fr-CA" baseline="0"/>
                      <a:t>; </a:t>
                    </a:r>
                    <a:fld id="{F6E8268F-2606-405E-8203-6D441AF4B765}"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3CA9-4284-A1E9-4C9233A914FA}"/>
                </c:ext>
              </c:extLst>
            </c:dLbl>
            <c:dLbl>
              <c:idx val="1"/>
              <c:layout/>
              <c:tx>
                <c:rich>
                  <a:bodyPr/>
                  <a:lstStyle/>
                  <a:p>
                    <a:fld id="{81E47111-AC26-49BE-B5BF-9737A4915C0B}" type="CELLRANGE">
                      <a:rPr lang="fr-CA"/>
                      <a:pPr/>
                      <a:t>[PLAGECELL]</a:t>
                    </a:fld>
                    <a:r>
                      <a:rPr lang="fr-CA" baseline="0"/>
                      <a:t>; </a:t>
                    </a:r>
                    <a:fld id="{ABC85729-A4AF-4369-90B0-811B3B82ECF3}"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3CA9-4284-A1E9-4C9233A914FA}"/>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Risque!$B$74:$C$74</c:f>
              <c:strCache>
                <c:ptCount val="2"/>
                <c:pt idx="0">
                  <c:v>Q1</c:v>
                </c:pt>
                <c:pt idx="1">
                  <c:v>Q2</c:v>
                </c:pt>
              </c:strCache>
            </c:strRef>
          </c:cat>
          <c:val>
            <c:numRef>
              <c:f>Risque!$B$76:$C$76</c:f>
              <c:numCache>
                <c:formatCode>General</c:formatCode>
                <c:ptCount val="2"/>
                <c:pt idx="0">
                  <c:v>0</c:v>
                </c:pt>
                <c:pt idx="1">
                  <c:v>1</c:v>
                </c:pt>
              </c:numCache>
            </c:numRef>
          </c:val>
          <c:extLst xmlns:c16r2="http://schemas.microsoft.com/office/drawing/2015/06/chart">
            <c:ext xmlns:c15="http://schemas.microsoft.com/office/drawing/2012/chart" uri="{02D57815-91ED-43cb-92C2-25804820EDAC}">
              <c15:datalabelsRange>
                <c15:f>Risque!$D$76:$E$76</c15:f>
                <c15:dlblRangeCache>
                  <c:ptCount val="2"/>
                  <c:pt idx="0">
                    <c:v>0%</c:v>
                  </c:pt>
                  <c:pt idx="1">
                    <c:v>5%</c:v>
                  </c:pt>
                </c15:dlblRangeCache>
              </c15:datalabelsRange>
            </c:ext>
            <c:ext xmlns:c16="http://schemas.microsoft.com/office/drawing/2014/chart" uri="{C3380CC4-5D6E-409C-BE32-E72D297353CC}">
              <c16:uniqueId val="{00000005-3CA9-4284-A1E9-4C9233A914FA}"/>
            </c:ext>
          </c:extLst>
        </c:ser>
        <c:ser>
          <c:idx val="2"/>
          <c:order val="2"/>
          <c:tx>
            <c:strRef>
              <c:f>Risque!$A$77</c:f>
              <c:strCache>
                <c:ptCount val="1"/>
                <c:pt idx="0">
                  <c:v>NSP</c:v>
                </c:pt>
              </c:strCache>
            </c:strRef>
          </c:tx>
          <c:spPr>
            <a:solidFill>
              <a:schemeClr val="accent6"/>
            </a:solidFill>
            <a:ln>
              <a:noFill/>
            </a:ln>
            <a:effectLst/>
          </c:spPr>
          <c:invertIfNegative val="0"/>
          <c:dLbls>
            <c:dLbl>
              <c:idx val="0"/>
              <c:layout/>
              <c:tx>
                <c:rich>
                  <a:bodyPr/>
                  <a:lstStyle/>
                  <a:p>
                    <a:fld id="{C2AC4CAE-456D-42F1-94EB-2580A2EE6F2C}" type="CELLRANGE">
                      <a:rPr lang="fr-CA"/>
                      <a:pPr/>
                      <a:t>[PLAGECELL]</a:t>
                    </a:fld>
                    <a:r>
                      <a:rPr lang="fr-CA" baseline="0"/>
                      <a:t>; </a:t>
                    </a:r>
                    <a:fld id="{76CA159A-210E-4AFE-A297-19C68B2C7A85}"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3CA9-4284-A1E9-4C9233A914FA}"/>
                </c:ext>
              </c:extLst>
            </c:dLbl>
            <c:dLbl>
              <c:idx val="1"/>
              <c:layout/>
              <c:tx>
                <c:rich>
                  <a:bodyPr/>
                  <a:lstStyle/>
                  <a:p>
                    <a:fld id="{F7C6468B-8878-4B3D-A092-DCA39034626D}" type="CELLRANGE">
                      <a:rPr lang="fr-CA"/>
                      <a:pPr/>
                      <a:t>[PLAGECELL]</a:t>
                    </a:fld>
                    <a:r>
                      <a:rPr lang="fr-CA" baseline="0"/>
                      <a:t>; </a:t>
                    </a:r>
                    <a:fld id="{54EF0E85-CB84-4FE3-9954-9EE281BD8B42}"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3CA9-4284-A1E9-4C9233A914FA}"/>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Risque!$B$74:$C$74</c:f>
              <c:strCache>
                <c:ptCount val="2"/>
                <c:pt idx="0">
                  <c:v>Q1</c:v>
                </c:pt>
                <c:pt idx="1">
                  <c:v>Q2</c:v>
                </c:pt>
              </c:strCache>
            </c:strRef>
          </c:cat>
          <c:val>
            <c:numRef>
              <c:f>Risque!$B$77:$C$77</c:f>
              <c:numCache>
                <c:formatCode>General</c:formatCode>
                <c:ptCount val="2"/>
                <c:pt idx="0">
                  <c:v>7</c:v>
                </c:pt>
                <c:pt idx="1">
                  <c:v>1</c:v>
                </c:pt>
              </c:numCache>
            </c:numRef>
          </c:val>
          <c:extLst xmlns:c16r2="http://schemas.microsoft.com/office/drawing/2015/06/chart">
            <c:ext xmlns:c15="http://schemas.microsoft.com/office/drawing/2012/chart" uri="{02D57815-91ED-43cb-92C2-25804820EDAC}">
              <c15:datalabelsRange>
                <c15:f>Risque!$D$77:$E$77</c15:f>
                <c15:dlblRangeCache>
                  <c:ptCount val="2"/>
                  <c:pt idx="0">
                    <c:v>23%</c:v>
                  </c:pt>
                  <c:pt idx="1">
                    <c:v>5%</c:v>
                  </c:pt>
                </c15:dlblRangeCache>
              </c15:datalabelsRange>
            </c:ext>
            <c:ext xmlns:c16="http://schemas.microsoft.com/office/drawing/2014/chart" uri="{C3380CC4-5D6E-409C-BE32-E72D297353CC}">
              <c16:uniqueId val="{00000008-3CA9-4284-A1E9-4C9233A914FA}"/>
            </c:ext>
          </c:extLst>
        </c:ser>
        <c:dLbls>
          <c:showLegendKey val="0"/>
          <c:showVal val="1"/>
          <c:showCatName val="0"/>
          <c:showSerName val="0"/>
          <c:showPercent val="0"/>
          <c:showBubbleSize val="0"/>
        </c:dLbls>
        <c:gapWidth val="150"/>
        <c:overlap val="-25"/>
        <c:axId val="178971008"/>
        <c:axId val="178972544"/>
      </c:barChart>
      <c:catAx>
        <c:axId val="178971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r-FR"/>
          </a:p>
        </c:txPr>
        <c:crossAx val="178972544"/>
        <c:crosses val="autoZero"/>
        <c:auto val="1"/>
        <c:lblAlgn val="ctr"/>
        <c:lblOffset val="100"/>
        <c:noMultiLvlLbl val="0"/>
      </c:catAx>
      <c:valAx>
        <c:axId val="178972544"/>
        <c:scaling>
          <c:orientation val="minMax"/>
        </c:scaling>
        <c:delete val="1"/>
        <c:axPos val="l"/>
        <c:numFmt formatCode="General" sourceLinked="1"/>
        <c:majorTickMark val="none"/>
        <c:minorTickMark val="none"/>
        <c:tickLblPos val="nextTo"/>
        <c:crossAx val="178971008"/>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Risque!$A$82</c:f>
              <c:strCache>
                <c:ptCount val="1"/>
                <c:pt idx="0">
                  <c:v>Maladie respiratoire</c:v>
                </c:pt>
              </c:strCache>
            </c:strRef>
          </c:tx>
          <c:spPr>
            <a:solidFill>
              <a:schemeClr val="accent2"/>
            </a:solidFill>
            <a:ln>
              <a:noFill/>
            </a:ln>
            <a:effectLst/>
          </c:spPr>
          <c:invertIfNegative val="0"/>
          <c:dLbls>
            <c:dLbl>
              <c:idx val="0"/>
              <c:layout/>
              <c:tx>
                <c:rich>
                  <a:bodyPr/>
                  <a:lstStyle/>
                  <a:p>
                    <a:fld id="{29C6E761-33B9-4F4E-B038-924BBA3869F2}" type="CELLRANGE">
                      <a:rPr lang="fr-CA"/>
                      <a:pPr/>
                      <a:t>[PLAGECELL]</a:t>
                    </a:fld>
                    <a:r>
                      <a:rPr lang="fr-CA" baseline="0"/>
                      <a:t>; </a:t>
                    </a:r>
                    <a:fld id="{114A6029-7CFE-4F0A-AFE2-9F0D520D44F4}"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EE9E-44A2-9CA5-4FC18A1E8B43}"/>
                </c:ext>
              </c:extLst>
            </c:dLbl>
            <c:dLbl>
              <c:idx val="1"/>
              <c:layout/>
              <c:tx>
                <c:rich>
                  <a:bodyPr/>
                  <a:lstStyle/>
                  <a:p>
                    <a:fld id="{51869E0C-ED9C-4F23-90EC-470307172279}" type="CELLRANGE">
                      <a:rPr lang="fr-CA"/>
                      <a:pPr/>
                      <a:t>[PLAGECELL]</a:t>
                    </a:fld>
                    <a:r>
                      <a:rPr lang="fr-CA" baseline="0"/>
                      <a:t>; </a:t>
                    </a:r>
                    <a:fld id="{62EDBB6F-B732-40EE-988D-5F6155378CEB}"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EE9E-44A2-9CA5-4FC18A1E8B43}"/>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Risque!$B$81:$C$81</c:f>
              <c:strCache>
                <c:ptCount val="2"/>
                <c:pt idx="0">
                  <c:v>Q1</c:v>
                </c:pt>
                <c:pt idx="1">
                  <c:v>Q2</c:v>
                </c:pt>
              </c:strCache>
            </c:strRef>
          </c:cat>
          <c:val>
            <c:numRef>
              <c:f>Risque!$B$82:$C$82</c:f>
              <c:numCache>
                <c:formatCode>General</c:formatCode>
                <c:ptCount val="2"/>
                <c:pt idx="0">
                  <c:v>12</c:v>
                </c:pt>
                <c:pt idx="1">
                  <c:v>10</c:v>
                </c:pt>
              </c:numCache>
            </c:numRef>
          </c:val>
          <c:extLst xmlns:c16r2="http://schemas.microsoft.com/office/drawing/2015/06/chart">
            <c:ext xmlns:c15="http://schemas.microsoft.com/office/drawing/2012/chart" uri="{02D57815-91ED-43cb-92C2-25804820EDAC}">
              <c15:datalabelsRange>
                <c15:f>Risque!$D$82:$E$82</c15:f>
                <c15:dlblRangeCache>
                  <c:ptCount val="2"/>
                  <c:pt idx="0">
                    <c:v>39%</c:v>
                  </c:pt>
                  <c:pt idx="1">
                    <c:v>50%</c:v>
                  </c:pt>
                </c15:dlblRangeCache>
              </c15:datalabelsRange>
            </c:ext>
            <c:ext xmlns:c16="http://schemas.microsoft.com/office/drawing/2014/chart" uri="{C3380CC4-5D6E-409C-BE32-E72D297353CC}">
              <c16:uniqueId val="{00000002-EE9E-44A2-9CA5-4FC18A1E8B43}"/>
            </c:ext>
          </c:extLst>
        </c:ser>
        <c:ser>
          <c:idx val="1"/>
          <c:order val="1"/>
          <c:tx>
            <c:strRef>
              <c:f>Risque!$A$83</c:f>
              <c:strCache>
                <c:ptCount val="1"/>
                <c:pt idx="0">
                  <c:v>Cancer non spécifié (cancérigène)</c:v>
                </c:pt>
              </c:strCache>
            </c:strRef>
          </c:tx>
          <c:spPr>
            <a:solidFill>
              <a:schemeClr val="accent4"/>
            </a:solidFill>
            <a:ln>
              <a:noFill/>
            </a:ln>
            <a:effectLst/>
          </c:spPr>
          <c:invertIfNegative val="0"/>
          <c:dLbls>
            <c:dLbl>
              <c:idx val="0"/>
              <c:layout/>
              <c:tx>
                <c:rich>
                  <a:bodyPr/>
                  <a:lstStyle/>
                  <a:p>
                    <a:fld id="{C38AEB13-35C9-4FCB-96FD-A34FA17D90DF}" type="CELLRANGE">
                      <a:rPr lang="fr-CA"/>
                      <a:pPr/>
                      <a:t>[PLAGECELL]</a:t>
                    </a:fld>
                    <a:r>
                      <a:rPr lang="fr-CA" baseline="0"/>
                      <a:t>; </a:t>
                    </a:r>
                    <a:fld id="{B3D896C3-DA39-4E49-8B84-8F0981BB0E2C}"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EE9E-44A2-9CA5-4FC18A1E8B43}"/>
                </c:ext>
              </c:extLst>
            </c:dLbl>
            <c:dLbl>
              <c:idx val="1"/>
              <c:layout/>
              <c:tx>
                <c:rich>
                  <a:bodyPr/>
                  <a:lstStyle/>
                  <a:p>
                    <a:fld id="{DA7D09D4-6EC3-4E9E-839A-0DC8CAC3E73E}" type="CELLRANGE">
                      <a:rPr lang="fr-CA"/>
                      <a:pPr/>
                      <a:t>[PLAGECELL]</a:t>
                    </a:fld>
                    <a:r>
                      <a:rPr lang="fr-CA" baseline="0"/>
                      <a:t>; </a:t>
                    </a:r>
                    <a:fld id="{A96F0587-E3E0-428B-B17E-E3B1CB06379A}"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EE9E-44A2-9CA5-4FC18A1E8B43}"/>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Risque!$B$81:$C$81</c:f>
              <c:strCache>
                <c:ptCount val="2"/>
                <c:pt idx="0">
                  <c:v>Q1</c:v>
                </c:pt>
                <c:pt idx="1">
                  <c:v>Q2</c:v>
                </c:pt>
              </c:strCache>
            </c:strRef>
          </c:cat>
          <c:val>
            <c:numRef>
              <c:f>Risque!$B$83:$C$83</c:f>
              <c:numCache>
                <c:formatCode>General</c:formatCode>
                <c:ptCount val="2"/>
                <c:pt idx="0">
                  <c:v>3</c:v>
                </c:pt>
                <c:pt idx="1">
                  <c:v>2</c:v>
                </c:pt>
              </c:numCache>
            </c:numRef>
          </c:val>
          <c:extLst xmlns:c16r2="http://schemas.microsoft.com/office/drawing/2015/06/chart">
            <c:ext xmlns:c15="http://schemas.microsoft.com/office/drawing/2012/chart" uri="{02D57815-91ED-43cb-92C2-25804820EDAC}">
              <c15:datalabelsRange>
                <c15:f>Risque!$D$83:$E$83</c15:f>
                <c15:dlblRangeCache>
                  <c:ptCount val="2"/>
                  <c:pt idx="0">
                    <c:v>10%</c:v>
                  </c:pt>
                  <c:pt idx="1">
                    <c:v>10%</c:v>
                  </c:pt>
                </c15:dlblRangeCache>
              </c15:datalabelsRange>
            </c:ext>
            <c:ext xmlns:c16="http://schemas.microsoft.com/office/drawing/2014/chart" uri="{C3380CC4-5D6E-409C-BE32-E72D297353CC}">
              <c16:uniqueId val="{00000005-EE9E-44A2-9CA5-4FC18A1E8B43}"/>
            </c:ext>
          </c:extLst>
        </c:ser>
        <c:ser>
          <c:idx val="2"/>
          <c:order val="2"/>
          <c:tx>
            <c:strRef>
              <c:f>Risque!$A$84</c:f>
              <c:strCache>
                <c:ptCount val="1"/>
                <c:pt idx="0">
                  <c:v>NSP</c:v>
                </c:pt>
              </c:strCache>
            </c:strRef>
          </c:tx>
          <c:spPr>
            <a:solidFill>
              <a:schemeClr val="accent6"/>
            </a:solidFill>
            <a:ln>
              <a:noFill/>
            </a:ln>
            <a:effectLst/>
          </c:spPr>
          <c:invertIfNegative val="0"/>
          <c:dLbls>
            <c:dLbl>
              <c:idx val="0"/>
              <c:layout/>
              <c:tx>
                <c:rich>
                  <a:bodyPr/>
                  <a:lstStyle/>
                  <a:p>
                    <a:fld id="{63C66CB8-7196-445E-B1E2-96AD2A909391}" type="CELLRANGE">
                      <a:rPr lang="fr-CA"/>
                      <a:pPr/>
                      <a:t>[PLAGECELL]</a:t>
                    </a:fld>
                    <a:r>
                      <a:rPr lang="fr-CA" baseline="0"/>
                      <a:t>; </a:t>
                    </a:r>
                    <a:fld id="{F8E64CDF-5350-4AB2-8FBD-431C6F48ACF1}"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EE9E-44A2-9CA5-4FC18A1E8B43}"/>
                </c:ext>
              </c:extLst>
            </c:dLbl>
            <c:dLbl>
              <c:idx val="1"/>
              <c:layout/>
              <c:tx>
                <c:rich>
                  <a:bodyPr/>
                  <a:lstStyle/>
                  <a:p>
                    <a:fld id="{B3DE15E8-E60F-4CCB-8CB0-E757D7E26A8A}" type="VALUE">
                      <a:rPr lang="en-US"/>
                      <a:pPr/>
                      <a:t>[VALEUR]</a:t>
                    </a:fld>
                    <a:endParaRPr lang="fr-CA"/>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showDataLabelsRange val="1"/>
                </c:ext>
                <c:ext xmlns:c16="http://schemas.microsoft.com/office/drawing/2014/chart" uri="{C3380CC4-5D6E-409C-BE32-E72D297353CC}">
                  <c16:uniqueId val="{00000007-EE9E-44A2-9CA5-4FC18A1E8B43}"/>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Risque!$B$81:$C$81</c:f>
              <c:strCache>
                <c:ptCount val="2"/>
                <c:pt idx="0">
                  <c:v>Q1</c:v>
                </c:pt>
                <c:pt idx="1">
                  <c:v>Q2</c:v>
                </c:pt>
              </c:strCache>
            </c:strRef>
          </c:cat>
          <c:val>
            <c:numRef>
              <c:f>Risque!$B$84:$C$84</c:f>
              <c:numCache>
                <c:formatCode>General</c:formatCode>
                <c:ptCount val="2"/>
                <c:pt idx="0">
                  <c:v>12</c:v>
                </c:pt>
                <c:pt idx="1">
                  <c:v>3</c:v>
                </c:pt>
              </c:numCache>
            </c:numRef>
          </c:val>
          <c:extLst xmlns:c16r2="http://schemas.microsoft.com/office/drawing/2015/06/chart">
            <c:ext xmlns:c15="http://schemas.microsoft.com/office/drawing/2012/chart" uri="{02D57815-91ED-43cb-92C2-25804820EDAC}">
              <c15:datalabelsRange>
                <c15:f>Risque!$D$84</c15:f>
                <c15:dlblRangeCache>
                  <c:ptCount val="1"/>
                  <c:pt idx="0">
                    <c:v>39%</c:v>
                  </c:pt>
                </c15:dlblRangeCache>
              </c15:datalabelsRange>
            </c:ext>
            <c:ext xmlns:c16="http://schemas.microsoft.com/office/drawing/2014/chart" uri="{C3380CC4-5D6E-409C-BE32-E72D297353CC}">
              <c16:uniqueId val="{00000008-EE9E-44A2-9CA5-4FC18A1E8B43}"/>
            </c:ext>
          </c:extLst>
        </c:ser>
        <c:ser>
          <c:idx val="3"/>
          <c:order val="3"/>
          <c:tx>
            <c:strRef>
              <c:f>Risque!$A$85</c:f>
              <c:strCache>
                <c:ptCount val="1"/>
                <c:pt idx="0">
                  <c:v>Autre (Préciser)</c:v>
                </c:pt>
              </c:strCache>
            </c:strRef>
          </c:tx>
          <c:spPr>
            <a:solidFill>
              <a:schemeClr val="accent2">
                <a:lumMod val="60000"/>
              </a:schemeClr>
            </a:solidFill>
            <a:ln>
              <a:noFill/>
            </a:ln>
            <a:effectLst/>
          </c:spPr>
          <c:invertIfNegative val="0"/>
          <c:dLbls>
            <c:dLbl>
              <c:idx val="0"/>
              <c:layout/>
              <c:tx>
                <c:rich>
                  <a:bodyPr/>
                  <a:lstStyle/>
                  <a:p>
                    <a:fld id="{A1C3A3F4-8637-4FC1-96E8-693F023D23B0}" type="CELLRANGE">
                      <a:rPr lang="fr-CA"/>
                      <a:pPr/>
                      <a:t>[PLAGECELL]</a:t>
                    </a:fld>
                    <a:r>
                      <a:rPr lang="fr-CA" baseline="0"/>
                      <a:t>; </a:t>
                    </a:r>
                    <a:fld id="{56CAB7D3-C4D3-442A-8454-CC2ED74DFA3E}"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EE9E-44A2-9CA5-4FC18A1E8B43}"/>
                </c:ext>
              </c:extLst>
            </c:dLbl>
            <c:dLbl>
              <c:idx val="1"/>
              <c:layout/>
              <c:tx>
                <c:rich>
                  <a:bodyPr/>
                  <a:lstStyle/>
                  <a:p>
                    <a:fld id="{893CEDE9-D583-4367-864F-97C080AF2E38}" type="CELLRANGE">
                      <a:rPr lang="fr-CA"/>
                      <a:pPr/>
                      <a:t>[PLAGECELL]</a:t>
                    </a:fld>
                    <a:r>
                      <a:rPr lang="fr-CA" baseline="0"/>
                      <a:t>; </a:t>
                    </a:r>
                    <a:fld id="{C69DB309-B545-46F1-8D28-FEB7F630098D}"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EE9E-44A2-9CA5-4FC18A1E8B43}"/>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Risque!$B$81:$C$81</c:f>
              <c:strCache>
                <c:ptCount val="2"/>
                <c:pt idx="0">
                  <c:v>Q1</c:v>
                </c:pt>
                <c:pt idx="1">
                  <c:v>Q2</c:v>
                </c:pt>
              </c:strCache>
            </c:strRef>
          </c:cat>
          <c:val>
            <c:numRef>
              <c:f>Risque!$B$85:$C$85</c:f>
              <c:numCache>
                <c:formatCode>General</c:formatCode>
                <c:ptCount val="2"/>
                <c:pt idx="0">
                  <c:v>1</c:v>
                </c:pt>
                <c:pt idx="1">
                  <c:v>1</c:v>
                </c:pt>
              </c:numCache>
            </c:numRef>
          </c:val>
          <c:extLst xmlns:c16r2="http://schemas.microsoft.com/office/drawing/2015/06/chart">
            <c:ext xmlns:c15="http://schemas.microsoft.com/office/drawing/2012/chart" uri="{02D57815-91ED-43cb-92C2-25804820EDAC}">
              <c15:datalabelsRange>
                <c15:f>Risque!$D$85:$E$85</c15:f>
                <c15:dlblRangeCache>
                  <c:ptCount val="2"/>
                  <c:pt idx="0">
                    <c:v>3%</c:v>
                  </c:pt>
                  <c:pt idx="1">
                    <c:v>5%</c:v>
                  </c:pt>
                </c15:dlblRangeCache>
              </c15:datalabelsRange>
            </c:ext>
            <c:ext xmlns:c16="http://schemas.microsoft.com/office/drawing/2014/chart" uri="{C3380CC4-5D6E-409C-BE32-E72D297353CC}">
              <c16:uniqueId val="{0000000B-EE9E-44A2-9CA5-4FC18A1E8B43}"/>
            </c:ext>
          </c:extLst>
        </c:ser>
        <c:ser>
          <c:idx val="4"/>
          <c:order val="4"/>
          <c:tx>
            <c:strRef>
              <c:f>Risque!$A$86</c:f>
              <c:strCache>
                <c:ptCount val="1"/>
                <c:pt idx="0">
                  <c:v>Cancer du poumon</c:v>
                </c:pt>
              </c:strCache>
            </c:strRef>
          </c:tx>
          <c:spPr>
            <a:solidFill>
              <a:schemeClr val="accent4">
                <a:lumMod val="60000"/>
              </a:schemeClr>
            </a:solidFill>
            <a:ln>
              <a:noFill/>
            </a:ln>
            <a:effectLst/>
          </c:spPr>
          <c:invertIfNegative val="0"/>
          <c:dLbls>
            <c:dLbl>
              <c:idx val="0"/>
              <c:layout/>
              <c:tx>
                <c:rich>
                  <a:bodyPr/>
                  <a:lstStyle/>
                  <a:p>
                    <a:fld id="{254E40FB-9477-44B1-A3F5-96CF47951C9C}" type="CELLRANGE">
                      <a:rPr lang="fr-CA"/>
                      <a:pPr/>
                      <a:t>[PLAGECELL]</a:t>
                    </a:fld>
                    <a:r>
                      <a:rPr lang="fr-CA" baseline="0"/>
                      <a:t>; </a:t>
                    </a:r>
                    <a:fld id="{5A68A33C-C3C2-4504-A8B3-9745B1E758A5}"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EE9E-44A2-9CA5-4FC18A1E8B43}"/>
                </c:ext>
              </c:extLst>
            </c:dLbl>
            <c:dLbl>
              <c:idx val="1"/>
              <c:layout/>
              <c:tx>
                <c:rich>
                  <a:bodyPr/>
                  <a:lstStyle/>
                  <a:p>
                    <a:fld id="{F66F7869-5A0F-4B1A-A7EF-48CE86C78FBA}" type="CELLRANGE">
                      <a:rPr lang="fr-CA"/>
                      <a:pPr/>
                      <a:t>[PLAGECELL]</a:t>
                    </a:fld>
                    <a:r>
                      <a:rPr lang="fr-CA" baseline="0"/>
                      <a:t>; </a:t>
                    </a:r>
                    <a:fld id="{A4354382-2BAB-49D7-8729-0BF4732185B7}"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EE9E-44A2-9CA5-4FC18A1E8B43}"/>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Risque!$B$81:$C$81</c:f>
              <c:strCache>
                <c:ptCount val="2"/>
                <c:pt idx="0">
                  <c:v>Q1</c:v>
                </c:pt>
                <c:pt idx="1">
                  <c:v>Q2</c:v>
                </c:pt>
              </c:strCache>
            </c:strRef>
          </c:cat>
          <c:val>
            <c:numRef>
              <c:f>Risque!$B$86:$C$86</c:f>
              <c:numCache>
                <c:formatCode>General</c:formatCode>
                <c:ptCount val="2"/>
                <c:pt idx="0">
                  <c:v>3</c:v>
                </c:pt>
                <c:pt idx="1">
                  <c:v>4</c:v>
                </c:pt>
              </c:numCache>
            </c:numRef>
          </c:val>
          <c:extLst xmlns:c16r2="http://schemas.microsoft.com/office/drawing/2015/06/chart">
            <c:ext xmlns:c15="http://schemas.microsoft.com/office/drawing/2012/chart" uri="{02D57815-91ED-43cb-92C2-25804820EDAC}">
              <c15:datalabelsRange>
                <c15:f>Risque!$D$86:$E$86</c15:f>
                <c15:dlblRangeCache>
                  <c:ptCount val="2"/>
                  <c:pt idx="0">
                    <c:v>10%</c:v>
                  </c:pt>
                  <c:pt idx="1">
                    <c:v>20%</c:v>
                  </c:pt>
                </c15:dlblRangeCache>
              </c15:datalabelsRange>
            </c:ext>
            <c:ext xmlns:c16="http://schemas.microsoft.com/office/drawing/2014/chart" uri="{C3380CC4-5D6E-409C-BE32-E72D297353CC}">
              <c16:uniqueId val="{0000000E-EE9E-44A2-9CA5-4FC18A1E8B43}"/>
            </c:ext>
          </c:extLst>
        </c:ser>
        <c:dLbls>
          <c:showLegendKey val="0"/>
          <c:showVal val="1"/>
          <c:showCatName val="0"/>
          <c:showSerName val="0"/>
          <c:showPercent val="0"/>
          <c:showBubbleSize val="0"/>
        </c:dLbls>
        <c:gapWidth val="150"/>
        <c:overlap val="-25"/>
        <c:axId val="179025024"/>
        <c:axId val="179026560"/>
      </c:barChart>
      <c:catAx>
        <c:axId val="179025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9026560"/>
        <c:crosses val="autoZero"/>
        <c:auto val="1"/>
        <c:lblAlgn val="ctr"/>
        <c:lblOffset val="100"/>
        <c:noMultiLvlLbl val="0"/>
      </c:catAx>
      <c:valAx>
        <c:axId val="179026560"/>
        <c:scaling>
          <c:orientation val="minMax"/>
        </c:scaling>
        <c:delete val="1"/>
        <c:axPos val="l"/>
        <c:numFmt formatCode="General" sourceLinked="1"/>
        <c:majorTickMark val="none"/>
        <c:minorTickMark val="none"/>
        <c:tickLblPos val="nextTo"/>
        <c:crossAx val="179025024"/>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Risque!$A$94</c:f>
              <c:strCache>
                <c:ptCount val="1"/>
                <c:pt idx="0">
                  <c:v>Asthmatiques</c:v>
                </c:pt>
              </c:strCache>
            </c:strRef>
          </c:tx>
          <c:spPr>
            <a:solidFill>
              <a:schemeClr val="accent2"/>
            </a:solidFill>
            <a:ln>
              <a:noFill/>
            </a:ln>
            <a:effectLst/>
          </c:spPr>
          <c:invertIfNegative val="0"/>
          <c:dLbls>
            <c:dLbl>
              <c:idx val="0"/>
              <c:layout/>
              <c:tx>
                <c:rich>
                  <a:bodyPr/>
                  <a:lstStyle/>
                  <a:p>
                    <a:fld id="{9DBE8CDC-1207-49F3-934D-6B539BD7D46E}" type="CELLRANGE">
                      <a:rPr lang="fr-CA"/>
                      <a:pPr/>
                      <a:t>[PLAGECELL]</a:t>
                    </a:fld>
                    <a:r>
                      <a:rPr lang="fr-CA" baseline="0"/>
                      <a:t>; </a:t>
                    </a:r>
                    <a:fld id="{CB0DCFD2-2B6C-4008-85FB-4B738192791B}"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6366-4850-BD73-30250C2B5A9F}"/>
                </c:ext>
              </c:extLst>
            </c:dLbl>
            <c:dLbl>
              <c:idx val="1"/>
              <c:layout/>
              <c:tx>
                <c:rich>
                  <a:bodyPr/>
                  <a:lstStyle/>
                  <a:p>
                    <a:fld id="{2896563D-1C12-4753-9080-71EA0E12F2C3}" type="CELLRANGE">
                      <a:rPr lang="fr-CA"/>
                      <a:pPr/>
                      <a:t>[PLAGECELL]</a:t>
                    </a:fld>
                    <a:r>
                      <a:rPr lang="fr-CA" baseline="0"/>
                      <a:t>; </a:t>
                    </a:r>
                    <a:fld id="{88BBDDA0-943A-4AB5-8945-F8143995A28A}"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6366-4850-BD73-30250C2B5A9F}"/>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Risque!$B$93:$C$93</c:f>
              <c:strCache>
                <c:ptCount val="2"/>
                <c:pt idx="0">
                  <c:v>Q1</c:v>
                </c:pt>
                <c:pt idx="1">
                  <c:v>Q2</c:v>
                </c:pt>
              </c:strCache>
            </c:strRef>
          </c:cat>
          <c:val>
            <c:numRef>
              <c:f>Risque!$B$94:$C$94</c:f>
              <c:numCache>
                <c:formatCode>General</c:formatCode>
                <c:ptCount val="2"/>
                <c:pt idx="0">
                  <c:v>11</c:v>
                </c:pt>
                <c:pt idx="1">
                  <c:v>2</c:v>
                </c:pt>
              </c:numCache>
            </c:numRef>
          </c:val>
          <c:extLst xmlns:c16r2="http://schemas.microsoft.com/office/drawing/2015/06/chart">
            <c:ext xmlns:c15="http://schemas.microsoft.com/office/drawing/2012/chart" uri="{02D57815-91ED-43cb-92C2-25804820EDAC}">
              <c15:datalabelsRange>
                <c15:f>Risque!$D$94:$E$94</c15:f>
                <c15:dlblRangeCache>
                  <c:ptCount val="2"/>
                  <c:pt idx="0">
                    <c:v>35%</c:v>
                  </c:pt>
                  <c:pt idx="1">
                    <c:v>10%</c:v>
                  </c:pt>
                </c15:dlblRangeCache>
              </c15:datalabelsRange>
            </c:ext>
            <c:ext xmlns:c16="http://schemas.microsoft.com/office/drawing/2014/chart" uri="{C3380CC4-5D6E-409C-BE32-E72D297353CC}">
              <c16:uniqueId val="{00000002-6366-4850-BD73-30250C2B5A9F}"/>
            </c:ext>
          </c:extLst>
        </c:ser>
        <c:ser>
          <c:idx val="1"/>
          <c:order val="1"/>
          <c:tx>
            <c:strRef>
              <c:f>Risque!$A$95</c:f>
              <c:strCache>
                <c:ptCount val="1"/>
                <c:pt idx="0">
                  <c:v>Fumeurs</c:v>
                </c:pt>
              </c:strCache>
            </c:strRef>
          </c:tx>
          <c:spPr>
            <a:solidFill>
              <a:schemeClr val="accent4"/>
            </a:solidFill>
            <a:ln>
              <a:noFill/>
            </a:ln>
            <a:effectLst/>
          </c:spPr>
          <c:invertIfNegative val="0"/>
          <c:dLbls>
            <c:dLbl>
              <c:idx val="0"/>
              <c:layout/>
              <c:tx>
                <c:rich>
                  <a:bodyPr/>
                  <a:lstStyle/>
                  <a:p>
                    <a:fld id="{717D3864-AF6C-41A5-98A2-B9E020C9EB39}" type="CELLRANGE">
                      <a:rPr lang="fr-CA"/>
                      <a:pPr/>
                      <a:t>[PLAGECELL]</a:t>
                    </a:fld>
                    <a:r>
                      <a:rPr lang="fr-CA" baseline="0"/>
                      <a:t>; </a:t>
                    </a:r>
                    <a:fld id="{E0E57DC9-9609-4328-8186-1BD7036B812A}"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6366-4850-BD73-30250C2B5A9F}"/>
                </c:ext>
              </c:extLst>
            </c:dLbl>
            <c:dLbl>
              <c:idx val="1"/>
              <c:layout/>
              <c:tx>
                <c:rich>
                  <a:bodyPr/>
                  <a:lstStyle/>
                  <a:p>
                    <a:fld id="{6A169C52-88DF-48E0-8DD2-D675886049E5}" type="CELLRANGE">
                      <a:rPr lang="fr-CA"/>
                      <a:pPr/>
                      <a:t>[PLAGECELL]</a:t>
                    </a:fld>
                    <a:r>
                      <a:rPr lang="fr-CA" baseline="0"/>
                      <a:t>; </a:t>
                    </a:r>
                    <a:fld id="{DF76D611-FB50-4A2F-B3EB-716583799A84}"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6366-4850-BD73-30250C2B5A9F}"/>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Risque!$B$93:$C$93</c:f>
              <c:strCache>
                <c:ptCount val="2"/>
                <c:pt idx="0">
                  <c:v>Q1</c:v>
                </c:pt>
                <c:pt idx="1">
                  <c:v>Q2</c:v>
                </c:pt>
              </c:strCache>
            </c:strRef>
          </c:cat>
          <c:val>
            <c:numRef>
              <c:f>Risque!$B$95:$C$95</c:f>
              <c:numCache>
                <c:formatCode>General</c:formatCode>
                <c:ptCount val="2"/>
                <c:pt idx="0">
                  <c:v>5</c:v>
                </c:pt>
                <c:pt idx="1">
                  <c:v>14</c:v>
                </c:pt>
              </c:numCache>
            </c:numRef>
          </c:val>
          <c:extLst xmlns:c16r2="http://schemas.microsoft.com/office/drawing/2015/06/chart">
            <c:ext xmlns:c15="http://schemas.microsoft.com/office/drawing/2012/chart" uri="{02D57815-91ED-43cb-92C2-25804820EDAC}">
              <c15:datalabelsRange>
                <c15:f>Risque!$D$95:$E$95</c15:f>
                <c15:dlblRangeCache>
                  <c:ptCount val="2"/>
                  <c:pt idx="0">
                    <c:v>16%</c:v>
                  </c:pt>
                  <c:pt idx="1">
                    <c:v>70%</c:v>
                  </c:pt>
                </c15:dlblRangeCache>
              </c15:datalabelsRange>
            </c:ext>
            <c:ext xmlns:c16="http://schemas.microsoft.com/office/drawing/2014/chart" uri="{C3380CC4-5D6E-409C-BE32-E72D297353CC}">
              <c16:uniqueId val="{00000005-6366-4850-BD73-30250C2B5A9F}"/>
            </c:ext>
          </c:extLst>
        </c:ser>
        <c:ser>
          <c:idx val="2"/>
          <c:order val="2"/>
          <c:tx>
            <c:strRef>
              <c:f>Risque!$A$96</c:f>
              <c:strCache>
                <c:ptCount val="1"/>
                <c:pt idx="0">
                  <c:v>Enfants</c:v>
                </c:pt>
              </c:strCache>
            </c:strRef>
          </c:tx>
          <c:spPr>
            <a:solidFill>
              <a:schemeClr val="accent6"/>
            </a:solidFill>
            <a:ln>
              <a:noFill/>
            </a:ln>
            <a:effectLst/>
          </c:spPr>
          <c:invertIfNegative val="0"/>
          <c:dLbls>
            <c:dLbl>
              <c:idx val="0"/>
              <c:layout/>
              <c:tx>
                <c:rich>
                  <a:bodyPr/>
                  <a:lstStyle/>
                  <a:p>
                    <a:fld id="{AE8BED87-DA62-4520-A9D7-B4BE9B065B99}" type="CELLRANGE">
                      <a:rPr lang="fr-CA"/>
                      <a:pPr/>
                      <a:t>[PLAGECELL]</a:t>
                    </a:fld>
                    <a:r>
                      <a:rPr lang="fr-CA" baseline="0"/>
                      <a:t>; </a:t>
                    </a:r>
                    <a:fld id="{FA6F00B5-20D2-4AAD-B330-D0539EA755E9}"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6366-4850-BD73-30250C2B5A9F}"/>
                </c:ext>
              </c:extLst>
            </c:dLbl>
            <c:dLbl>
              <c:idx val="1"/>
              <c:layout/>
              <c:tx>
                <c:rich>
                  <a:bodyPr/>
                  <a:lstStyle/>
                  <a:p>
                    <a:fld id="{87BCB0F1-678F-4BAD-AF81-BBA342AACFDF}" type="CELLRANGE">
                      <a:rPr lang="fr-CA"/>
                      <a:pPr/>
                      <a:t>[PLAGECELL]</a:t>
                    </a:fld>
                    <a:r>
                      <a:rPr lang="fr-CA" baseline="0"/>
                      <a:t>; </a:t>
                    </a:r>
                    <a:fld id="{54E7ED29-E619-4ED8-A4A5-53FE26BD42F2}"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6366-4850-BD73-30250C2B5A9F}"/>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Risque!$B$93:$C$93</c:f>
              <c:strCache>
                <c:ptCount val="2"/>
                <c:pt idx="0">
                  <c:v>Q1</c:v>
                </c:pt>
                <c:pt idx="1">
                  <c:v>Q2</c:v>
                </c:pt>
              </c:strCache>
            </c:strRef>
          </c:cat>
          <c:val>
            <c:numRef>
              <c:f>Risque!$B$96:$C$96</c:f>
              <c:numCache>
                <c:formatCode>General</c:formatCode>
                <c:ptCount val="2"/>
                <c:pt idx="0">
                  <c:v>5</c:v>
                </c:pt>
                <c:pt idx="1">
                  <c:v>1</c:v>
                </c:pt>
              </c:numCache>
            </c:numRef>
          </c:val>
          <c:extLst xmlns:c16r2="http://schemas.microsoft.com/office/drawing/2015/06/chart">
            <c:ext xmlns:c15="http://schemas.microsoft.com/office/drawing/2012/chart" uri="{02D57815-91ED-43cb-92C2-25804820EDAC}">
              <c15:datalabelsRange>
                <c15:f>Risque!$D$96:$E$96</c15:f>
                <c15:dlblRangeCache>
                  <c:ptCount val="2"/>
                  <c:pt idx="0">
                    <c:v>16%</c:v>
                  </c:pt>
                  <c:pt idx="1">
                    <c:v>5%</c:v>
                  </c:pt>
                </c15:dlblRangeCache>
              </c15:datalabelsRange>
            </c:ext>
            <c:ext xmlns:c16="http://schemas.microsoft.com/office/drawing/2014/chart" uri="{C3380CC4-5D6E-409C-BE32-E72D297353CC}">
              <c16:uniqueId val="{00000008-6366-4850-BD73-30250C2B5A9F}"/>
            </c:ext>
          </c:extLst>
        </c:ser>
        <c:ser>
          <c:idx val="3"/>
          <c:order val="3"/>
          <c:tx>
            <c:strRef>
              <c:f>Risque!$A$97</c:f>
              <c:strCache>
                <c:ptCount val="1"/>
                <c:pt idx="0">
                  <c:v>Femmes enceintes</c:v>
                </c:pt>
              </c:strCache>
            </c:strRef>
          </c:tx>
          <c:spPr>
            <a:solidFill>
              <a:schemeClr val="accent2">
                <a:lumMod val="60000"/>
              </a:schemeClr>
            </a:solidFill>
            <a:ln>
              <a:noFill/>
            </a:ln>
            <a:effectLst/>
          </c:spPr>
          <c:invertIfNegative val="0"/>
          <c:dLbls>
            <c:dLbl>
              <c:idx val="0"/>
              <c:layout/>
              <c:tx>
                <c:rich>
                  <a:bodyPr/>
                  <a:lstStyle/>
                  <a:p>
                    <a:fld id="{3472D5BA-AD03-4504-8B72-F296F42B8432}" type="CELLRANGE">
                      <a:rPr lang="fr-CA"/>
                      <a:pPr/>
                      <a:t>[PLAGECELL]</a:t>
                    </a:fld>
                    <a:r>
                      <a:rPr lang="fr-CA" baseline="0"/>
                      <a:t>; </a:t>
                    </a:r>
                    <a:fld id="{42CFD46B-F367-4C5C-893A-33DD6544BE0D}"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6366-4850-BD73-30250C2B5A9F}"/>
                </c:ext>
              </c:extLst>
            </c:dLbl>
            <c:dLbl>
              <c:idx val="1"/>
              <c:layout/>
              <c:tx>
                <c:rich>
                  <a:bodyPr/>
                  <a:lstStyle/>
                  <a:p>
                    <a:fld id="{62FE95DC-A111-4C51-8CF4-12761C08B49B}" type="CELLRANGE">
                      <a:rPr lang="fr-CA"/>
                      <a:pPr/>
                      <a:t>[PLAGECELL]</a:t>
                    </a:fld>
                    <a:r>
                      <a:rPr lang="fr-CA" baseline="0"/>
                      <a:t>; </a:t>
                    </a:r>
                    <a:fld id="{7EA5CA6D-B5BC-4A07-99CC-202222F589A2}"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6366-4850-BD73-30250C2B5A9F}"/>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Risque!$B$93:$C$93</c:f>
              <c:strCache>
                <c:ptCount val="2"/>
                <c:pt idx="0">
                  <c:v>Q1</c:v>
                </c:pt>
                <c:pt idx="1">
                  <c:v>Q2</c:v>
                </c:pt>
              </c:strCache>
            </c:strRef>
          </c:cat>
          <c:val>
            <c:numRef>
              <c:f>Risque!$B$97:$C$97</c:f>
              <c:numCache>
                <c:formatCode>General</c:formatCode>
                <c:ptCount val="2"/>
                <c:pt idx="0">
                  <c:v>2</c:v>
                </c:pt>
                <c:pt idx="1">
                  <c:v>0</c:v>
                </c:pt>
              </c:numCache>
            </c:numRef>
          </c:val>
          <c:extLst xmlns:c16r2="http://schemas.microsoft.com/office/drawing/2015/06/chart">
            <c:ext xmlns:c15="http://schemas.microsoft.com/office/drawing/2012/chart" uri="{02D57815-91ED-43cb-92C2-25804820EDAC}">
              <c15:datalabelsRange>
                <c15:f>Risque!$D$97:$E$97</c15:f>
                <c15:dlblRangeCache>
                  <c:ptCount val="2"/>
                  <c:pt idx="0">
                    <c:v>6%</c:v>
                  </c:pt>
                  <c:pt idx="1">
                    <c:v>0%</c:v>
                  </c:pt>
                </c15:dlblRangeCache>
              </c15:datalabelsRange>
            </c:ext>
            <c:ext xmlns:c16="http://schemas.microsoft.com/office/drawing/2014/chart" uri="{C3380CC4-5D6E-409C-BE32-E72D297353CC}">
              <c16:uniqueId val="{0000000B-6366-4850-BD73-30250C2B5A9F}"/>
            </c:ext>
          </c:extLst>
        </c:ser>
        <c:ser>
          <c:idx val="4"/>
          <c:order val="4"/>
          <c:tx>
            <c:strRef>
              <c:f>Risque!$A$98</c:f>
              <c:strCache>
                <c:ptCount val="1"/>
                <c:pt idx="0">
                  <c:v>Personnes âgées</c:v>
                </c:pt>
              </c:strCache>
            </c:strRef>
          </c:tx>
          <c:spPr>
            <a:solidFill>
              <a:schemeClr val="accent4">
                <a:lumMod val="60000"/>
              </a:schemeClr>
            </a:solidFill>
            <a:ln>
              <a:noFill/>
            </a:ln>
            <a:effectLst/>
          </c:spPr>
          <c:invertIfNegative val="0"/>
          <c:dLbls>
            <c:dLbl>
              <c:idx val="0"/>
              <c:layout/>
              <c:tx>
                <c:rich>
                  <a:bodyPr/>
                  <a:lstStyle/>
                  <a:p>
                    <a:fld id="{55A819EA-085D-4B56-A25D-C269568421A1}" type="CELLRANGE">
                      <a:rPr lang="fr-CA"/>
                      <a:pPr/>
                      <a:t>[PLAGECELL]</a:t>
                    </a:fld>
                    <a:r>
                      <a:rPr lang="fr-CA" baseline="0"/>
                      <a:t>; </a:t>
                    </a:r>
                    <a:fld id="{AE8E1272-941E-40B6-9E1B-651384EE47F3}"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6366-4850-BD73-30250C2B5A9F}"/>
                </c:ext>
              </c:extLst>
            </c:dLbl>
            <c:dLbl>
              <c:idx val="1"/>
              <c:layout/>
              <c:tx>
                <c:rich>
                  <a:bodyPr/>
                  <a:lstStyle/>
                  <a:p>
                    <a:fld id="{4F96DE87-2CC6-43C5-89E5-B00DD45A0E11}" type="CELLRANGE">
                      <a:rPr lang="fr-CA"/>
                      <a:pPr/>
                      <a:t>[PLAGECELL]</a:t>
                    </a:fld>
                    <a:r>
                      <a:rPr lang="fr-CA" baseline="0"/>
                      <a:t>; </a:t>
                    </a:r>
                    <a:fld id="{372695D2-85D2-4C69-B896-86BA4C487A7B}"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6366-4850-BD73-30250C2B5A9F}"/>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Risque!$B$93:$C$93</c:f>
              <c:strCache>
                <c:ptCount val="2"/>
                <c:pt idx="0">
                  <c:v>Q1</c:v>
                </c:pt>
                <c:pt idx="1">
                  <c:v>Q2</c:v>
                </c:pt>
              </c:strCache>
            </c:strRef>
          </c:cat>
          <c:val>
            <c:numRef>
              <c:f>Risque!$B$98:$C$98</c:f>
              <c:numCache>
                <c:formatCode>General</c:formatCode>
                <c:ptCount val="2"/>
                <c:pt idx="0">
                  <c:v>1</c:v>
                </c:pt>
                <c:pt idx="1">
                  <c:v>1</c:v>
                </c:pt>
              </c:numCache>
            </c:numRef>
          </c:val>
          <c:extLst xmlns:c16r2="http://schemas.microsoft.com/office/drawing/2015/06/chart">
            <c:ext xmlns:c15="http://schemas.microsoft.com/office/drawing/2012/chart" uri="{02D57815-91ED-43cb-92C2-25804820EDAC}">
              <c15:datalabelsRange>
                <c15:f>Risque!$D$98:$E$98</c15:f>
                <c15:dlblRangeCache>
                  <c:ptCount val="2"/>
                  <c:pt idx="0">
                    <c:v>3%</c:v>
                  </c:pt>
                  <c:pt idx="1">
                    <c:v>5%</c:v>
                  </c:pt>
                </c15:dlblRangeCache>
              </c15:datalabelsRange>
            </c:ext>
            <c:ext xmlns:c16="http://schemas.microsoft.com/office/drawing/2014/chart" uri="{C3380CC4-5D6E-409C-BE32-E72D297353CC}">
              <c16:uniqueId val="{0000000E-6366-4850-BD73-30250C2B5A9F}"/>
            </c:ext>
          </c:extLst>
        </c:ser>
        <c:ser>
          <c:idx val="5"/>
          <c:order val="5"/>
          <c:tx>
            <c:strRef>
              <c:f>Risque!$A$99</c:f>
              <c:strCache>
                <c:ptCount val="1"/>
                <c:pt idx="0">
                  <c:v>NSP</c:v>
                </c:pt>
              </c:strCache>
            </c:strRef>
          </c:tx>
          <c:spPr>
            <a:solidFill>
              <a:schemeClr val="accent6">
                <a:lumMod val="60000"/>
              </a:schemeClr>
            </a:solidFill>
            <a:ln>
              <a:noFill/>
            </a:ln>
            <a:effectLst/>
          </c:spPr>
          <c:invertIfNegative val="0"/>
          <c:dLbls>
            <c:dLbl>
              <c:idx val="0"/>
              <c:layout/>
              <c:tx>
                <c:rich>
                  <a:bodyPr/>
                  <a:lstStyle/>
                  <a:p>
                    <a:fld id="{C0F6FBD7-C685-49F8-ADAA-D78567F8D073}" type="CELLRANGE">
                      <a:rPr lang="fr-CA"/>
                      <a:pPr/>
                      <a:t>[PLAGECELL]</a:t>
                    </a:fld>
                    <a:r>
                      <a:rPr lang="fr-CA" baseline="0"/>
                      <a:t>; </a:t>
                    </a:r>
                    <a:fld id="{06CCCE80-7F4F-4682-928D-D089414EF119}"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6366-4850-BD73-30250C2B5A9F}"/>
                </c:ext>
              </c:extLst>
            </c:dLbl>
            <c:dLbl>
              <c:idx val="1"/>
              <c:layout/>
              <c:tx>
                <c:rich>
                  <a:bodyPr/>
                  <a:lstStyle/>
                  <a:p>
                    <a:fld id="{B2EFF794-3B45-418D-A96A-7C71E2A835D4}" type="CELLRANGE">
                      <a:rPr lang="fr-CA"/>
                      <a:pPr/>
                      <a:t>[PLAGECELL]</a:t>
                    </a:fld>
                    <a:r>
                      <a:rPr lang="fr-CA" baseline="0"/>
                      <a:t>; </a:t>
                    </a:r>
                    <a:fld id="{BB5FC23E-25EB-46F4-9F45-D45FD2CAC20C}"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6366-4850-BD73-30250C2B5A9F}"/>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Risque!$B$93:$C$93</c:f>
              <c:strCache>
                <c:ptCount val="2"/>
                <c:pt idx="0">
                  <c:v>Q1</c:v>
                </c:pt>
                <c:pt idx="1">
                  <c:v>Q2</c:v>
                </c:pt>
              </c:strCache>
            </c:strRef>
          </c:cat>
          <c:val>
            <c:numRef>
              <c:f>Risque!$B$99:$C$99</c:f>
              <c:numCache>
                <c:formatCode>General</c:formatCode>
                <c:ptCount val="2"/>
                <c:pt idx="0">
                  <c:v>7</c:v>
                </c:pt>
                <c:pt idx="1">
                  <c:v>2</c:v>
                </c:pt>
              </c:numCache>
            </c:numRef>
          </c:val>
          <c:extLst xmlns:c16r2="http://schemas.microsoft.com/office/drawing/2015/06/chart">
            <c:ext xmlns:c15="http://schemas.microsoft.com/office/drawing/2012/chart" uri="{02D57815-91ED-43cb-92C2-25804820EDAC}">
              <c15:datalabelsRange>
                <c15:f>Risque!$D$99:$E$99</c15:f>
                <c15:dlblRangeCache>
                  <c:ptCount val="2"/>
                  <c:pt idx="0">
                    <c:v>23%</c:v>
                  </c:pt>
                  <c:pt idx="1">
                    <c:v>10%</c:v>
                  </c:pt>
                </c15:dlblRangeCache>
              </c15:datalabelsRange>
            </c:ext>
            <c:ext xmlns:c16="http://schemas.microsoft.com/office/drawing/2014/chart" uri="{C3380CC4-5D6E-409C-BE32-E72D297353CC}">
              <c16:uniqueId val="{00000011-6366-4850-BD73-30250C2B5A9F}"/>
            </c:ext>
          </c:extLst>
        </c:ser>
        <c:dLbls>
          <c:showLegendKey val="0"/>
          <c:showVal val="1"/>
          <c:showCatName val="0"/>
          <c:showSerName val="0"/>
          <c:showPercent val="0"/>
          <c:showBubbleSize val="0"/>
        </c:dLbls>
        <c:gapWidth val="150"/>
        <c:overlap val="-25"/>
        <c:axId val="178742784"/>
        <c:axId val="178744320"/>
      </c:barChart>
      <c:catAx>
        <c:axId val="178742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78744320"/>
        <c:crosses val="autoZero"/>
        <c:auto val="1"/>
        <c:lblAlgn val="ctr"/>
        <c:lblOffset val="100"/>
        <c:noMultiLvlLbl val="0"/>
      </c:catAx>
      <c:valAx>
        <c:axId val="178744320"/>
        <c:scaling>
          <c:orientation val="minMax"/>
        </c:scaling>
        <c:delete val="1"/>
        <c:axPos val="l"/>
        <c:numFmt formatCode="General" sourceLinked="1"/>
        <c:majorTickMark val="none"/>
        <c:minorTickMark val="none"/>
        <c:tickLblPos val="nextTo"/>
        <c:crossAx val="178742784"/>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Risque!$A$112</c:f>
              <c:strCache>
                <c:ptCount val="1"/>
                <c:pt idx="0">
                  <c:v>La personne qui fume</c:v>
                </c:pt>
              </c:strCache>
            </c:strRef>
          </c:tx>
          <c:spPr>
            <a:solidFill>
              <a:schemeClr val="accent2"/>
            </a:solidFill>
            <a:ln>
              <a:noFill/>
            </a:ln>
            <a:effectLst/>
          </c:spPr>
          <c:invertIfNegative val="0"/>
          <c:dLbls>
            <c:dLbl>
              <c:idx val="0"/>
              <c:layout/>
              <c:tx>
                <c:rich>
                  <a:bodyPr/>
                  <a:lstStyle/>
                  <a:p>
                    <a:fld id="{5A8155A9-753F-43E7-B3F9-C129B216DAE6}" type="CELLRANGE">
                      <a:rPr lang="fr-CA"/>
                      <a:pPr/>
                      <a:t>[PLAGECELL]</a:t>
                    </a:fld>
                    <a:r>
                      <a:rPr lang="fr-CA" baseline="0"/>
                      <a:t>; </a:t>
                    </a:r>
                    <a:fld id="{D5346D65-44C9-4E9C-9A47-3344FF46CA39}"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3E85-4735-9C05-35C661A82C7C}"/>
                </c:ext>
              </c:extLst>
            </c:dLbl>
            <c:dLbl>
              <c:idx val="1"/>
              <c:layout/>
              <c:tx>
                <c:rich>
                  <a:bodyPr/>
                  <a:lstStyle/>
                  <a:p>
                    <a:fld id="{5E980524-427F-4845-9AFB-446E3C205EAA}" type="CELLRANGE">
                      <a:rPr lang="fr-CA"/>
                      <a:pPr/>
                      <a:t>[PLAGECELL]</a:t>
                    </a:fld>
                    <a:r>
                      <a:rPr lang="fr-CA" baseline="0"/>
                      <a:t>; </a:t>
                    </a:r>
                    <a:fld id="{4141E2F1-29FD-4431-902C-20DC573EA5EC}"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3E85-4735-9C05-35C661A82C7C}"/>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Risque!$B$111:$C$111</c:f>
              <c:strCache>
                <c:ptCount val="2"/>
                <c:pt idx="0">
                  <c:v>Q1</c:v>
                </c:pt>
                <c:pt idx="1">
                  <c:v>Q2</c:v>
                </c:pt>
              </c:strCache>
            </c:strRef>
          </c:cat>
          <c:val>
            <c:numRef>
              <c:f>Risque!$B$112:$C$112</c:f>
              <c:numCache>
                <c:formatCode>General</c:formatCode>
                <c:ptCount val="2"/>
                <c:pt idx="0">
                  <c:v>3</c:v>
                </c:pt>
                <c:pt idx="1">
                  <c:v>1</c:v>
                </c:pt>
              </c:numCache>
            </c:numRef>
          </c:val>
          <c:extLst xmlns:c16r2="http://schemas.microsoft.com/office/drawing/2015/06/chart">
            <c:ext xmlns:c15="http://schemas.microsoft.com/office/drawing/2012/chart" uri="{02D57815-91ED-43cb-92C2-25804820EDAC}">
              <c15:datalabelsRange>
                <c15:f>Risque!$D$112:$E$112</c15:f>
                <c15:dlblRangeCache>
                  <c:ptCount val="2"/>
                  <c:pt idx="0">
                    <c:v>10%</c:v>
                  </c:pt>
                  <c:pt idx="1">
                    <c:v>5%</c:v>
                  </c:pt>
                </c15:dlblRangeCache>
              </c15:datalabelsRange>
            </c:ext>
            <c:ext xmlns:c16="http://schemas.microsoft.com/office/drawing/2014/chart" uri="{C3380CC4-5D6E-409C-BE32-E72D297353CC}">
              <c16:uniqueId val="{00000002-3E85-4735-9C05-35C661A82C7C}"/>
            </c:ext>
          </c:extLst>
        </c:ser>
        <c:ser>
          <c:idx val="1"/>
          <c:order val="1"/>
          <c:tx>
            <c:strRef>
              <c:f>Risque!$A$113</c:f>
              <c:strCache>
                <c:ptCount val="1"/>
                <c:pt idx="0">
                  <c:v>La personne qui ne fume pas, mais qui est exposée au radon à la maison</c:v>
                </c:pt>
              </c:strCache>
            </c:strRef>
          </c:tx>
          <c:spPr>
            <a:solidFill>
              <a:schemeClr val="accent4"/>
            </a:solidFill>
            <a:ln>
              <a:noFill/>
            </a:ln>
            <a:effectLst/>
          </c:spPr>
          <c:invertIfNegative val="0"/>
          <c:dLbls>
            <c:dLbl>
              <c:idx val="0"/>
              <c:layout/>
              <c:tx>
                <c:rich>
                  <a:bodyPr/>
                  <a:lstStyle/>
                  <a:p>
                    <a:fld id="{35F961CB-657E-4060-AB11-EEED156E2F2C}" type="CELLRANGE">
                      <a:rPr lang="fr-CA"/>
                      <a:pPr/>
                      <a:t>[PLAGECELL]</a:t>
                    </a:fld>
                    <a:r>
                      <a:rPr lang="fr-CA" baseline="0"/>
                      <a:t>; </a:t>
                    </a:r>
                    <a:fld id="{81176A86-B0F2-4D9B-AFB3-E4926AB24359}"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3E85-4735-9C05-35C661A82C7C}"/>
                </c:ext>
              </c:extLst>
            </c:dLbl>
            <c:dLbl>
              <c:idx val="1"/>
              <c:layout/>
              <c:tx>
                <c:rich>
                  <a:bodyPr/>
                  <a:lstStyle/>
                  <a:p>
                    <a:fld id="{CBCA2721-2E8A-4F90-8EE8-0E7237A47FE0}" type="CELLRANGE">
                      <a:rPr lang="fr-CA"/>
                      <a:pPr/>
                      <a:t>[PLAGECELL]</a:t>
                    </a:fld>
                    <a:r>
                      <a:rPr lang="fr-CA" baseline="0"/>
                      <a:t>; </a:t>
                    </a:r>
                    <a:fld id="{925DC852-1854-4E22-80A2-17574446DAA2}"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3E85-4735-9C05-35C661A82C7C}"/>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Risque!$B$111:$C$111</c:f>
              <c:strCache>
                <c:ptCount val="2"/>
                <c:pt idx="0">
                  <c:v>Q1</c:v>
                </c:pt>
                <c:pt idx="1">
                  <c:v>Q2</c:v>
                </c:pt>
              </c:strCache>
            </c:strRef>
          </c:cat>
          <c:val>
            <c:numRef>
              <c:f>Risque!$B$113:$C$113</c:f>
              <c:numCache>
                <c:formatCode>General</c:formatCode>
                <c:ptCount val="2"/>
                <c:pt idx="0">
                  <c:v>2</c:v>
                </c:pt>
                <c:pt idx="1">
                  <c:v>2</c:v>
                </c:pt>
              </c:numCache>
            </c:numRef>
          </c:val>
          <c:extLst xmlns:c16r2="http://schemas.microsoft.com/office/drawing/2015/06/chart">
            <c:ext xmlns:c15="http://schemas.microsoft.com/office/drawing/2012/chart" uri="{02D57815-91ED-43cb-92C2-25804820EDAC}">
              <c15:datalabelsRange>
                <c15:f>Risque!$D$113:$E$113</c15:f>
                <c15:dlblRangeCache>
                  <c:ptCount val="2"/>
                  <c:pt idx="0">
                    <c:v>6%</c:v>
                  </c:pt>
                  <c:pt idx="1">
                    <c:v>10%</c:v>
                  </c:pt>
                </c15:dlblRangeCache>
              </c15:datalabelsRange>
            </c:ext>
            <c:ext xmlns:c16="http://schemas.microsoft.com/office/drawing/2014/chart" uri="{C3380CC4-5D6E-409C-BE32-E72D297353CC}">
              <c16:uniqueId val="{00000005-3E85-4735-9C05-35C661A82C7C}"/>
            </c:ext>
          </c:extLst>
        </c:ser>
        <c:ser>
          <c:idx val="2"/>
          <c:order val="2"/>
          <c:tx>
            <c:strRef>
              <c:f>Risque!$A$114</c:f>
              <c:strCache>
                <c:ptCount val="1"/>
                <c:pt idx="0">
                  <c:v>La personne qui fume et qui est exposée au radon à la maison</c:v>
                </c:pt>
              </c:strCache>
            </c:strRef>
          </c:tx>
          <c:spPr>
            <a:solidFill>
              <a:schemeClr val="accent6"/>
            </a:solidFill>
            <a:ln>
              <a:noFill/>
            </a:ln>
            <a:effectLst/>
          </c:spPr>
          <c:invertIfNegative val="0"/>
          <c:dLbls>
            <c:dLbl>
              <c:idx val="0"/>
              <c:layout/>
              <c:tx>
                <c:rich>
                  <a:bodyPr/>
                  <a:lstStyle/>
                  <a:p>
                    <a:fld id="{E30D2897-95F3-4497-8750-1102AA3997F8}" type="CELLRANGE">
                      <a:rPr lang="fr-CA"/>
                      <a:pPr/>
                      <a:t>[PLAGECELL]</a:t>
                    </a:fld>
                    <a:r>
                      <a:rPr lang="fr-CA" baseline="0"/>
                      <a:t>; </a:t>
                    </a:r>
                    <a:fld id="{0C988949-F564-4ABB-BF6A-C36E1E31E662}"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3E85-4735-9C05-35C661A82C7C}"/>
                </c:ext>
              </c:extLst>
            </c:dLbl>
            <c:dLbl>
              <c:idx val="1"/>
              <c:layout/>
              <c:tx>
                <c:rich>
                  <a:bodyPr/>
                  <a:lstStyle/>
                  <a:p>
                    <a:fld id="{B5862195-3990-4407-AE55-D45C6167DFB7}" type="CELLRANGE">
                      <a:rPr lang="fr-CA"/>
                      <a:pPr/>
                      <a:t>[PLAGECELL]</a:t>
                    </a:fld>
                    <a:r>
                      <a:rPr lang="fr-CA" baseline="0"/>
                      <a:t>; </a:t>
                    </a:r>
                    <a:fld id="{DF3656AD-7409-45A6-954E-3FD57EEC3D99}"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3E85-4735-9C05-35C661A82C7C}"/>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Risque!$B$111:$C$111</c:f>
              <c:strCache>
                <c:ptCount val="2"/>
                <c:pt idx="0">
                  <c:v>Q1</c:v>
                </c:pt>
                <c:pt idx="1">
                  <c:v>Q2</c:v>
                </c:pt>
              </c:strCache>
            </c:strRef>
          </c:cat>
          <c:val>
            <c:numRef>
              <c:f>Risque!$B$114:$C$114</c:f>
              <c:numCache>
                <c:formatCode>General</c:formatCode>
                <c:ptCount val="2"/>
                <c:pt idx="0">
                  <c:v>26</c:v>
                </c:pt>
                <c:pt idx="1">
                  <c:v>17</c:v>
                </c:pt>
              </c:numCache>
            </c:numRef>
          </c:val>
          <c:extLst xmlns:c16r2="http://schemas.microsoft.com/office/drawing/2015/06/chart">
            <c:ext xmlns:c15="http://schemas.microsoft.com/office/drawing/2012/chart" uri="{02D57815-91ED-43cb-92C2-25804820EDAC}">
              <c15:datalabelsRange>
                <c15:f>Risque!$D$114:$E$114</c15:f>
                <c15:dlblRangeCache>
                  <c:ptCount val="2"/>
                  <c:pt idx="0">
                    <c:v>84%</c:v>
                  </c:pt>
                  <c:pt idx="1">
                    <c:v>85%</c:v>
                  </c:pt>
                </c15:dlblRangeCache>
              </c15:datalabelsRange>
            </c:ext>
            <c:ext xmlns:c16="http://schemas.microsoft.com/office/drawing/2014/chart" uri="{C3380CC4-5D6E-409C-BE32-E72D297353CC}">
              <c16:uniqueId val="{00000008-3E85-4735-9C05-35C661A82C7C}"/>
            </c:ext>
          </c:extLst>
        </c:ser>
        <c:dLbls>
          <c:showLegendKey val="0"/>
          <c:showVal val="1"/>
          <c:showCatName val="0"/>
          <c:showSerName val="0"/>
          <c:showPercent val="0"/>
          <c:showBubbleSize val="0"/>
        </c:dLbls>
        <c:gapWidth val="150"/>
        <c:overlap val="-25"/>
        <c:axId val="176215168"/>
        <c:axId val="176216704"/>
      </c:barChart>
      <c:catAx>
        <c:axId val="176215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r-FR"/>
          </a:p>
        </c:txPr>
        <c:crossAx val="176216704"/>
        <c:crosses val="autoZero"/>
        <c:auto val="1"/>
        <c:lblAlgn val="ctr"/>
        <c:lblOffset val="100"/>
        <c:noMultiLvlLbl val="0"/>
      </c:catAx>
      <c:valAx>
        <c:axId val="176216704"/>
        <c:scaling>
          <c:orientation val="minMax"/>
        </c:scaling>
        <c:delete val="1"/>
        <c:axPos val="l"/>
        <c:numFmt formatCode="General" sourceLinked="1"/>
        <c:majorTickMark val="none"/>
        <c:minorTickMark val="none"/>
        <c:tickLblPos val="nextTo"/>
        <c:crossAx val="176215168"/>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Intentions!$C$73</c:f>
              <c:strCache>
                <c:ptCount val="1"/>
                <c:pt idx="0">
                  <c:v>Oui</c:v>
                </c:pt>
              </c:strCache>
            </c:strRef>
          </c:tx>
          <c:spPr>
            <a:solidFill>
              <a:schemeClr val="accent2"/>
            </a:solidFill>
            <a:ln>
              <a:noFill/>
            </a:ln>
            <a:effectLst/>
          </c:spPr>
          <c:invertIfNegative val="0"/>
          <c:dLbls>
            <c:dLbl>
              <c:idx val="0"/>
              <c:layout/>
              <c:tx>
                <c:rich>
                  <a:bodyPr/>
                  <a:lstStyle/>
                  <a:p>
                    <a:fld id="{6506C882-92F3-4E2E-87E8-16EADFD77376}" type="CELLRANGE">
                      <a:rPr lang="fr-CA"/>
                      <a:pPr/>
                      <a:t>[PLAGECELL]</a:t>
                    </a:fld>
                    <a:r>
                      <a:rPr lang="fr-CA" baseline="0"/>
                      <a:t>; </a:t>
                    </a:r>
                    <a:fld id="{7D156399-E2EF-4B54-8658-60C94C49A8CF}"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3076-4DEF-AC8B-59B751A96AD1}"/>
                </c:ext>
              </c:extLst>
            </c:dLbl>
            <c:dLbl>
              <c:idx val="1"/>
              <c:layout/>
              <c:tx>
                <c:rich>
                  <a:bodyPr/>
                  <a:lstStyle/>
                  <a:p>
                    <a:fld id="{621BAB2B-4F9F-4D89-9FF9-5841144F88A4}" type="CELLRANGE">
                      <a:rPr lang="fr-CA"/>
                      <a:pPr/>
                      <a:t>[PLAGECELL]</a:t>
                    </a:fld>
                    <a:r>
                      <a:rPr lang="fr-CA" baseline="0"/>
                      <a:t>; </a:t>
                    </a:r>
                    <a:fld id="{F7504A85-37D6-4D25-ACB4-9EA09BB768B1}"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3076-4DEF-AC8B-59B751A96AD1}"/>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Intentions!$D$72:$E$72</c:f>
              <c:strCache>
                <c:ptCount val="2"/>
                <c:pt idx="0">
                  <c:v>Q1</c:v>
                </c:pt>
                <c:pt idx="1">
                  <c:v>Q2</c:v>
                </c:pt>
              </c:strCache>
            </c:strRef>
          </c:cat>
          <c:val>
            <c:numRef>
              <c:f>Intentions!$D$73:$E$73</c:f>
              <c:numCache>
                <c:formatCode>General</c:formatCode>
                <c:ptCount val="2"/>
                <c:pt idx="0">
                  <c:v>4</c:v>
                </c:pt>
                <c:pt idx="1">
                  <c:v>3</c:v>
                </c:pt>
              </c:numCache>
            </c:numRef>
          </c:val>
          <c:extLst xmlns:c16r2="http://schemas.microsoft.com/office/drawing/2015/06/chart">
            <c:ext xmlns:c15="http://schemas.microsoft.com/office/drawing/2012/chart" uri="{02D57815-91ED-43cb-92C2-25804820EDAC}">
              <c15:datalabelsRange>
                <c15:f>Intentions!$F$73:$G$73</c15:f>
                <c15:dlblRangeCache>
                  <c:ptCount val="2"/>
                  <c:pt idx="0">
                    <c:v>14%</c:v>
                  </c:pt>
                  <c:pt idx="1">
                    <c:v>16%</c:v>
                  </c:pt>
                </c15:dlblRangeCache>
              </c15:datalabelsRange>
            </c:ext>
            <c:ext xmlns:c16="http://schemas.microsoft.com/office/drawing/2014/chart" uri="{C3380CC4-5D6E-409C-BE32-E72D297353CC}">
              <c16:uniqueId val="{00000002-3076-4DEF-AC8B-59B751A96AD1}"/>
            </c:ext>
          </c:extLst>
        </c:ser>
        <c:ser>
          <c:idx val="1"/>
          <c:order val="1"/>
          <c:tx>
            <c:strRef>
              <c:f>Intentions!$C$74</c:f>
              <c:strCache>
                <c:ptCount val="1"/>
                <c:pt idx="0">
                  <c:v>Non</c:v>
                </c:pt>
              </c:strCache>
            </c:strRef>
          </c:tx>
          <c:spPr>
            <a:solidFill>
              <a:schemeClr val="accent4"/>
            </a:solidFill>
            <a:ln>
              <a:noFill/>
            </a:ln>
            <a:effectLst/>
          </c:spPr>
          <c:invertIfNegative val="0"/>
          <c:dLbls>
            <c:dLbl>
              <c:idx val="0"/>
              <c:layout/>
              <c:tx>
                <c:rich>
                  <a:bodyPr/>
                  <a:lstStyle/>
                  <a:p>
                    <a:fld id="{46BA4263-7C50-44E4-8F2A-3DA74DD778F4}" type="CELLRANGE">
                      <a:rPr lang="fr-CA"/>
                      <a:pPr/>
                      <a:t>[PLAGECELL]</a:t>
                    </a:fld>
                    <a:r>
                      <a:rPr lang="fr-CA" baseline="0"/>
                      <a:t>; </a:t>
                    </a:r>
                    <a:fld id="{795F5AC8-05B5-418F-AC11-3B27E9C6D8F0}"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3076-4DEF-AC8B-59B751A96AD1}"/>
                </c:ext>
              </c:extLst>
            </c:dLbl>
            <c:dLbl>
              <c:idx val="1"/>
              <c:layout/>
              <c:tx>
                <c:rich>
                  <a:bodyPr/>
                  <a:lstStyle/>
                  <a:p>
                    <a:fld id="{7F9AD311-CE86-4AF9-B4E7-5CA76D006EB7}" type="CELLRANGE">
                      <a:rPr lang="fr-CA"/>
                      <a:pPr/>
                      <a:t>[PLAGECELL]</a:t>
                    </a:fld>
                    <a:r>
                      <a:rPr lang="fr-CA" baseline="0"/>
                      <a:t>; </a:t>
                    </a:r>
                    <a:fld id="{F595D7DB-0437-49A2-97FD-DC52C8778AEC}"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3076-4DEF-AC8B-59B751A96AD1}"/>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Intentions!$D$72:$E$72</c:f>
              <c:strCache>
                <c:ptCount val="2"/>
                <c:pt idx="0">
                  <c:v>Q1</c:v>
                </c:pt>
                <c:pt idx="1">
                  <c:v>Q2</c:v>
                </c:pt>
              </c:strCache>
            </c:strRef>
          </c:cat>
          <c:val>
            <c:numRef>
              <c:f>Intentions!$D$74:$E$74</c:f>
              <c:numCache>
                <c:formatCode>General</c:formatCode>
                <c:ptCount val="2"/>
                <c:pt idx="0">
                  <c:v>16</c:v>
                </c:pt>
                <c:pt idx="1">
                  <c:v>13</c:v>
                </c:pt>
              </c:numCache>
            </c:numRef>
          </c:val>
          <c:extLst xmlns:c16r2="http://schemas.microsoft.com/office/drawing/2015/06/chart">
            <c:ext xmlns:c15="http://schemas.microsoft.com/office/drawing/2012/chart" uri="{02D57815-91ED-43cb-92C2-25804820EDAC}">
              <c15:datalabelsRange>
                <c15:f>Intentions!$F$74:$G$74</c15:f>
                <c15:dlblRangeCache>
                  <c:ptCount val="2"/>
                  <c:pt idx="0">
                    <c:v>55%</c:v>
                  </c:pt>
                  <c:pt idx="1">
                    <c:v>68%</c:v>
                  </c:pt>
                </c15:dlblRangeCache>
              </c15:datalabelsRange>
            </c:ext>
            <c:ext xmlns:c16="http://schemas.microsoft.com/office/drawing/2014/chart" uri="{C3380CC4-5D6E-409C-BE32-E72D297353CC}">
              <c16:uniqueId val="{00000005-3076-4DEF-AC8B-59B751A96AD1}"/>
            </c:ext>
          </c:extLst>
        </c:ser>
        <c:ser>
          <c:idx val="2"/>
          <c:order val="2"/>
          <c:tx>
            <c:strRef>
              <c:f>Intentions!$C$75</c:f>
              <c:strCache>
                <c:ptCount val="1"/>
                <c:pt idx="0">
                  <c:v>NSP</c:v>
                </c:pt>
              </c:strCache>
            </c:strRef>
          </c:tx>
          <c:spPr>
            <a:solidFill>
              <a:schemeClr val="accent6"/>
            </a:solidFill>
            <a:ln>
              <a:noFill/>
            </a:ln>
            <a:effectLst/>
          </c:spPr>
          <c:invertIfNegative val="0"/>
          <c:dLbls>
            <c:dLbl>
              <c:idx val="0"/>
              <c:layout/>
              <c:tx>
                <c:rich>
                  <a:bodyPr/>
                  <a:lstStyle/>
                  <a:p>
                    <a:fld id="{61E30FCF-E392-4742-97F6-52D47B8F5A61}" type="CELLRANGE">
                      <a:rPr lang="fr-CA"/>
                      <a:pPr/>
                      <a:t>[PLAGECELL]</a:t>
                    </a:fld>
                    <a:r>
                      <a:rPr lang="fr-CA" baseline="0"/>
                      <a:t>; </a:t>
                    </a:r>
                    <a:fld id="{7E8CA381-8E75-47AC-A9DF-B168F772476C}"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3076-4DEF-AC8B-59B751A96AD1}"/>
                </c:ext>
              </c:extLst>
            </c:dLbl>
            <c:dLbl>
              <c:idx val="1"/>
              <c:layout/>
              <c:tx>
                <c:rich>
                  <a:bodyPr/>
                  <a:lstStyle/>
                  <a:p>
                    <a:fld id="{0FB14CDE-C39E-4767-9950-C7A8C562AA67}" type="CELLRANGE">
                      <a:rPr lang="fr-CA"/>
                      <a:pPr/>
                      <a:t>[PLAGECELL]</a:t>
                    </a:fld>
                    <a:r>
                      <a:rPr lang="fr-CA" baseline="0"/>
                      <a:t>; </a:t>
                    </a:r>
                    <a:fld id="{9FD57934-617F-400A-BAED-04DE372EECF6}"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3076-4DEF-AC8B-59B751A96AD1}"/>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Intentions!$D$72:$E$72</c:f>
              <c:strCache>
                <c:ptCount val="2"/>
                <c:pt idx="0">
                  <c:v>Q1</c:v>
                </c:pt>
                <c:pt idx="1">
                  <c:v>Q2</c:v>
                </c:pt>
              </c:strCache>
            </c:strRef>
          </c:cat>
          <c:val>
            <c:numRef>
              <c:f>Intentions!$D$75:$E$75</c:f>
              <c:numCache>
                <c:formatCode>General</c:formatCode>
                <c:ptCount val="2"/>
                <c:pt idx="0">
                  <c:v>9</c:v>
                </c:pt>
                <c:pt idx="1">
                  <c:v>3</c:v>
                </c:pt>
              </c:numCache>
            </c:numRef>
          </c:val>
          <c:extLst xmlns:c16r2="http://schemas.microsoft.com/office/drawing/2015/06/chart">
            <c:ext xmlns:c15="http://schemas.microsoft.com/office/drawing/2012/chart" uri="{02D57815-91ED-43cb-92C2-25804820EDAC}">
              <c15:datalabelsRange>
                <c15:f>Intentions!$F$75:$G$75</c15:f>
                <c15:dlblRangeCache>
                  <c:ptCount val="2"/>
                  <c:pt idx="0">
                    <c:v>31%</c:v>
                  </c:pt>
                  <c:pt idx="1">
                    <c:v>16%</c:v>
                  </c:pt>
                </c15:dlblRangeCache>
              </c15:datalabelsRange>
            </c:ext>
            <c:ext xmlns:c16="http://schemas.microsoft.com/office/drawing/2014/chart" uri="{C3380CC4-5D6E-409C-BE32-E72D297353CC}">
              <c16:uniqueId val="{00000008-3076-4DEF-AC8B-59B751A96AD1}"/>
            </c:ext>
          </c:extLst>
        </c:ser>
        <c:dLbls>
          <c:showLegendKey val="0"/>
          <c:showVal val="1"/>
          <c:showCatName val="0"/>
          <c:showSerName val="0"/>
          <c:showPercent val="0"/>
          <c:showBubbleSize val="0"/>
        </c:dLbls>
        <c:gapWidth val="150"/>
        <c:overlap val="-25"/>
        <c:axId val="176345856"/>
        <c:axId val="176347392"/>
      </c:barChart>
      <c:catAx>
        <c:axId val="176345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r-FR"/>
          </a:p>
        </c:txPr>
        <c:crossAx val="176347392"/>
        <c:crosses val="autoZero"/>
        <c:auto val="1"/>
        <c:lblAlgn val="ctr"/>
        <c:lblOffset val="100"/>
        <c:noMultiLvlLbl val="0"/>
      </c:catAx>
      <c:valAx>
        <c:axId val="176347392"/>
        <c:scaling>
          <c:orientation val="minMax"/>
        </c:scaling>
        <c:delete val="1"/>
        <c:axPos val="l"/>
        <c:numFmt formatCode="General" sourceLinked="1"/>
        <c:majorTickMark val="none"/>
        <c:minorTickMark val="none"/>
        <c:tickLblPos val="nextTo"/>
        <c:crossAx val="17634585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A446-43BC-9638-79BDD406EFCC}"/>
              </c:ext>
            </c:extLst>
          </c:dPt>
          <c:dPt>
            <c:idx val="1"/>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3-A446-43BC-9638-79BDD406EFCC}"/>
              </c:ext>
            </c:extLst>
          </c:dPt>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dk1">
                        <a:lumMod val="65000"/>
                        <a:lumOff val="35000"/>
                      </a:schemeClr>
                    </a:solidFill>
                    <a:latin typeface="+mn-lt"/>
                    <a:ea typeface="+mn-ea"/>
                    <a:cs typeface="+mn-cs"/>
                  </a:defRPr>
                </a:pPr>
                <a:endParaRPr lang="fr-FR"/>
              </a:p>
            </c:txPr>
            <c:dLblPos val="outEnd"/>
            <c:showLegendKey val="0"/>
            <c:showVal val="1"/>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'Ressources supp'!$B$35:$B$36</c:f>
              <c:strCache>
                <c:ptCount val="2"/>
                <c:pt idx="0">
                  <c:v>Oui</c:v>
                </c:pt>
                <c:pt idx="1">
                  <c:v>Non</c:v>
                </c:pt>
              </c:strCache>
            </c:strRef>
          </c:cat>
          <c:val>
            <c:numRef>
              <c:f>'Ressources supp'!$C$35:$C$36</c:f>
              <c:numCache>
                <c:formatCode>General</c:formatCode>
                <c:ptCount val="2"/>
                <c:pt idx="0">
                  <c:v>25</c:v>
                </c:pt>
                <c:pt idx="1">
                  <c:v>6</c:v>
                </c:pt>
              </c:numCache>
            </c:numRef>
          </c:val>
          <c:extLst xmlns:c16r2="http://schemas.microsoft.com/office/drawing/2015/06/chart">
            <c:ext xmlns:c16="http://schemas.microsoft.com/office/drawing/2014/chart" uri="{C3380CC4-5D6E-409C-BE32-E72D297353CC}">
              <c16:uniqueId val="{00000004-A446-43BC-9638-79BDD406EFCC}"/>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Profil!$B$80</c:f>
              <c:strCache>
                <c:ptCount val="1"/>
                <c:pt idx="0">
                  <c:v>35-44 ans</c:v>
                </c:pt>
              </c:strCache>
            </c:strRef>
          </c:tx>
          <c:spPr>
            <a:solidFill>
              <a:schemeClr val="accent2"/>
            </a:solidFill>
            <a:ln>
              <a:noFill/>
            </a:ln>
            <a:effectLst/>
          </c:spPr>
          <c:invertIfNegative val="0"/>
          <c:dLbls>
            <c:dLbl>
              <c:idx val="0"/>
              <c:layout/>
              <c:tx>
                <c:rich>
                  <a:bodyPr/>
                  <a:lstStyle/>
                  <a:p>
                    <a:fld id="{76832DE8-7C2F-4A39-911F-74204713D1AF}" type="CELLRANGE">
                      <a:rPr lang="fr-CA"/>
                      <a:pPr/>
                      <a:t>[PLAGECELL]</a:t>
                    </a:fld>
                    <a:r>
                      <a:rPr lang="fr-CA" baseline="0"/>
                      <a:t>; </a:t>
                    </a:r>
                    <a:fld id="{02637554-BB77-410B-BC39-36A5D0C52254}"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23E2-4AF3-A22C-81159875C966}"/>
                </c:ext>
              </c:extLst>
            </c:dLbl>
            <c:dLbl>
              <c:idx val="1"/>
              <c:layout/>
              <c:tx>
                <c:rich>
                  <a:bodyPr/>
                  <a:lstStyle/>
                  <a:p>
                    <a:fld id="{ADF62040-1BBB-4530-ABC5-0A6E39780B9D}" type="CELLRANGE">
                      <a:rPr lang="fr-CA"/>
                      <a:pPr/>
                      <a:t>[PLAGECELL]</a:t>
                    </a:fld>
                    <a:r>
                      <a:rPr lang="fr-CA" baseline="0"/>
                      <a:t>; </a:t>
                    </a:r>
                    <a:fld id="{366E7FEF-2A10-446E-8DB0-E1FFF77AEFCD}"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23E2-4AF3-A22C-81159875C966}"/>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Profil!$C$79:$D$79</c:f>
              <c:strCache>
                <c:ptCount val="2"/>
                <c:pt idx="0">
                  <c:v>Q1</c:v>
                </c:pt>
                <c:pt idx="1">
                  <c:v>Q2</c:v>
                </c:pt>
              </c:strCache>
            </c:strRef>
          </c:cat>
          <c:val>
            <c:numRef>
              <c:f>Profil!$C$80:$D$80</c:f>
              <c:numCache>
                <c:formatCode>General</c:formatCode>
                <c:ptCount val="2"/>
                <c:pt idx="0">
                  <c:v>1</c:v>
                </c:pt>
                <c:pt idx="1">
                  <c:v>1</c:v>
                </c:pt>
              </c:numCache>
            </c:numRef>
          </c:val>
          <c:extLst xmlns:c16r2="http://schemas.microsoft.com/office/drawing/2015/06/chart">
            <c:ext xmlns:c15="http://schemas.microsoft.com/office/drawing/2012/chart" uri="{02D57815-91ED-43cb-92C2-25804820EDAC}">
              <c15:datalabelsRange>
                <c15:f>Profil!$E$80:$F$80</c15:f>
                <c15:dlblRangeCache>
                  <c:ptCount val="2"/>
                  <c:pt idx="0">
                    <c:v>3%</c:v>
                  </c:pt>
                  <c:pt idx="1">
                    <c:v>5%</c:v>
                  </c:pt>
                </c15:dlblRangeCache>
              </c15:datalabelsRange>
            </c:ext>
            <c:ext xmlns:c16="http://schemas.microsoft.com/office/drawing/2014/chart" uri="{C3380CC4-5D6E-409C-BE32-E72D297353CC}">
              <c16:uniqueId val="{00000002-23E2-4AF3-A22C-81159875C966}"/>
            </c:ext>
          </c:extLst>
        </c:ser>
        <c:ser>
          <c:idx val="1"/>
          <c:order val="1"/>
          <c:tx>
            <c:strRef>
              <c:f>Profil!$B$81</c:f>
              <c:strCache>
                <c:ptCount val="1"/>
                <c:pt idx="0">
                  <c:v>45-54 ans</c:v>
                </c:pt>
              </c:strCache>
            </c:strRef>
          </c:tx>
          <c:spPr>
            <a:solidFill>
              <a:schemeClr val="accent4"/>
            </a:solidFill>
            <a:ln>
              <a:noFill/>
            </a:ln>
            <a:effectLst/>
          </c:spPr>
          <c:invertIfNegative val="0"/>
          <c:dLbls>
            <c:dLbl>
              <c:idx val="0"/>
              <c:layout/>
              <c:tx>
                <c:rich>
                  <a:bodyPr/>
                  <a:lstStyle/>
                  <a:p>
                    <a:fld id="{3736BFD8-E149-4CC9-A49E-A3C9520220BA}" type="CELLRANGE">
                      <a:rPr lang="fr-CA"/>
                      <a:pPr/>
                      <a:t>[PLAGECELL]</a:t>
                    </a:fld>
                    <a:r>
                      <a:rPr lang="fr-CA" baseline="0"/>
                      <a:t>; </a:t>
                    </a:r>
                    <a:fld id="{57FCA379-649F-43E0-9C16-8BE2E8EE439A}"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23E2-4AF3-A22C-81159875C966}"/>
                </c:ext>
              </c:extLst>
            </c:dLbl>
            <c:dLbl>
              <c:idx val="1"/>
              <c:layout/>
              <c:tx>
                <c:rich>
                  <a:bodyPr/>
                  <a:lstStyle/>
                  <a:p>
                    <a:fld id="{364CC841-9CF4-4A70-AD8F-C835865337B4}" type="CELLRANGE">
                      <a:rPr lang="fr-CA"/>
                      <a:pPr/>
                      <a:t>[PLAGECELL]</a:t>
                    </a:fld>
                    <a:r>
                      <a:rPr lang="fr-CA" baseline="0"/>
                      <a:t>; </a:t>
                    </a:r>
                    <a:fld id="{819F2C0E-6359-4B95-845B-5B41C84E5301}"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23E2-4AF3-A22C-81159875C966}"/>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Profil!$C$79:$D$79</c:f>
              <c:strCache>
                <c:ptCount val="2"/>
                <c:pt idx="0">
                  <c:v>Q1</c:v>
                </c:pt>
                <c:pt idx="1">
                  <c:v>Q2</c:v>
                </c:pt>
              </c:strCache>
            </c:strRef>
          </c:cat>
          <c:val>
            <c:numRef>
              <c:f>Profil!$C$81:$D$81</c:f>
              <c:numCache>
                <c:formatCode>General</c:formatCode>
                <c:ptCount val="2"/>
                <c:pt idx="0">
                  <c:v>3</c:v>
                </c:pt>
                <c:pt idx="1">
                  <c:v>3</c:v>
                </c:pt>
              </c:numCache>
            </c:numRef>
          </c:val>
          <c:extLst xmlns:c16r2="http://schemas.microsoft.com/office/drawing/2015/06/chart">
            <c:ext xmlns:c15="http://schemas.microsoft.com/office/drawing/2012/chart" uri="{02D57815-91ED-43cb-92C2-25804820EDAC}">
              <c15:datalabelsRange>
                <c15:f>Profil!$E$81:$F$81</c15:f>
                <c15:dlblRangeCache>
                  <c:ptCount val="2"/>
                  <c:pt idx="0">
                    <c:v>10%</c:v>
                  </c:pt>
                  <c:pt idx="1">
                    <c:v>15%</c:v>
                  </c:pt>
                </c15:dlblRangeCache>
              </c15:datalabelsRange>
            </c:ext>
            <c:ext xmlns:c16="http://schemas.microsoft.com/office/drawing/2014/chart" uri="{C3380CC4-5D6E-409C-BE32-E72D297353CC}">
              <c16:uniqueId val="{00000005-23E2-4AF3-A22C-81159875C966}"/>
            </c:ext>
          </c:extLst>
        </c:ser>
        <c:ser>
          <c:idx val="2"/>
          <c:order val="2"/>
          <c:tx>
            <c:strRef>
              <c:f>Profil!$B$82</c:f>
              <c:strCache>
                <c:ptCount val="1"/>
                <c:pt idx="0">
                  <c:v>55-64 ans</c:v>
                </c:pt>
              </c:strCache>
            </c:strRef>
          </c:tx>
          <c:spPr>
            <a:solidFill>
              <a:schemeClr val="accent6"/>
            </a:solidFill>
            <a:ln>
              <a:noFill/>
            </a:ln>
            <a:effectLst/>
          </c:spPr>
          <c:invertIfNegative val="0"/>
          <c:dLbls>
            <c:dLbl>
              <c:idx val="0"/>
              <c:layout/>
              <c:tx>
                <c:rich>
                  <a:bodyPr/>
                  <a:lstStyle/>
                  <a:p>
                    <a:fld id="{CFA00FE9-0F01-4E1F-AA4A-AA3D8D2E4556}" type="CELLRANGE">
                      <a:rPr lang="fr-CA"/>
                      <a:pPr/>
                      <a:t>[PLAGECELL]</a:t>
                    </a:fld>
                    <a:r>
                      <a:rPr lang="fr-CA" baseline="0"/>
                      <a:t>; </a:t>
                    </a:r>
                    <a:fld id="{BA43FADF-C6B7-4180-86E6-8B8BF4C4DCD4}"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23E2-4AF3-A22C-81159875C966}"/>
                </c:ext>
              </c:extLst>
            </c:dLbl>
            <c:dLbl>
              <c:idx val="1"/>
              <c:layout/>
              <c:tx>
                <c:rich>
                  <a:bodyPr/>
                  <a:lstStyle/>
                  <a:p>
                    <a:fld id="{756DF844-43E3-4629-A414-F7986BCFFD0D}" type="CELLRANGE">
                      <a:rPr lang="fr-CA"/>
                      <a:pPr/>
                      <a:t>[PLAGECELL]</a:t>
                    </a:fld>
                    <a:r>
                      <a:rPr lang="fr-CA" baseline="0"/>
                      <a:t>; </a:t>
                    </a:r>
                    <a:fld id="{E9834B46-7BD0-4426-AB1C-A2D0B564BB13}"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23E2-4AF3-A22C-81159875C966}"/>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Profil!$C$79:$D$79</c:f>
              <c:strCache>
                <c:ptCount val="2"/>
                <c:pt idx="0">
                  <c:v>Q1</c:v>
                </c:pt>
                <c:pt idx="1">
                  <c:v>Q2</c:v>
                </c:pt>
              </c:strCache>
            </c:strRef>
          </c:cat>
          <c:val>
            <c:numRef>
              <c:f>Profil!$C$82:$D$82</c:f>
              <c:numCache>
                <c:formatCode>General</c:formatCode>
                <c:ptCount val="2"/>
                <c:pt idx="0">
                  <c:v>15</c:v>
                </c:pt>
                <c:pt idx="1">
                  <c:v>9</c:v>
                </c:pt>
              </c:numCache>
            </c:numRef>
          </c:val>
          <c:extLst xmlns:c16r2="http://schemas.microsoft.com/office/drawing/2015/06/chart">
            <c:ext xmlns:c15="http://schemas.microsoft.com/office/drawing/2012/chart" uri="{02D57815-91ED-43cb-92C2-25804820EDAC}">
              <c15:datalabelsRange>
                <c15:f>Profil!$E$82:$F$82</c15:f>
                <c15:dlblRangeCache>
                  <c:ptCount val="2"/>
                  <c:pt idx="0">
                    <c:v>48%</c:v>
                  </c:pt>
                  <c:pt idx="1">
                    <c:v>45%</c:v>
                  </c:pt>
                </c15:dlblRangeCache>
              </c15:datalabelsRange>
            </c:ext>
            <c:ext xmlns:c16="http://schemas.microsoft.com/office/drawing/2014/chart" uri="{C3380CC4-5D6E-409C-BE32-E72D297353CC}">
              <c16:uniqueId val="{00000008-23E2-4AF3-A22C-81159875C966}"/>
            </c:ext>
          </c:extLst>
        </c:ser>
        <c:ser>
          <c:idx val="3"/>
          <c:order val="3"/>
          <c:tx>
            <c:strRef>
              <c:f>Profil!$B$83</c:f>
              <c:strCache>
                <c:ptCount val="1"/>
                <c:pt idx="0">
                  <c:v>65-74 ans</c:v>
                </c:pt>
              </c:strCache>
            </c:strRef>
          </c:tx>
          <c:spPr>
            <a:solidFill>
              <a:schemeClr val="accent2">
                <a:lumMod val="60000"/>
              </a:schemeClr>
            </a:solidFill>
            <a:ln>
              <a:noFill/>
            </a:ln>
            <a:effectLst/>
          </c:spPr>
          <c:invertIfNegative val="0"/>
          <c:dLbls>
            <c:dLbl>
              <c:idx val="0"/>
              <c:layout/>
              <c:tx>
                <c:rich>
                  <a:bodyPr/>
                  <a:lstStyle/>
                  <a:p>
                    <a:fld id="{BB884A8B-62B8-466F-8AA7-5775D6BB5F31}" type="CELLRANGE">
                      <a:rPr lang="fr-CA"/>
                      <a:pPr/>
                      <a:t>[PLAGECELL]</a:t>
                    </a:fld>
                    <a:r>
                      <a:rPr lang="fr-CA" baseline="0"/>
                      <a:t>; </a:t>
                    </a:r>
                    <a:fld id="{C85EA82C-1B3C-4CB8-A97D-193A54331392}"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23E2-4AF3-A22C-81159875C966}"/>
                </c:ext>
              </c:extLst>
            </c:dLbl>
            <c:dLbl>
              <c:idx val="1"/>
              <c:layout/>
              <c:tx>
                <c:rich>
                  <a:bodyPr/>
                  <a:lstStyle/>
                  <a:p>
                    <a:fld id="{8F19AD6B-BB34-4D3B-B180-C778B4C9DC92}" type="CELLRANGE">
                      <a:rPr lang="fr-CA"/>
                      <a:pPr/>
                      <a:t>[PLAGECELL]</a:t>
                    </a:fld>
                    <a:r>
                      <a:rPr lang="fr-CA" baseline="0"/>
                      <a:t>; </a:t>
                    </a:r>
                    <a:fld id="{3DFD3610-814C-4CFC-B83B-CBA26DFD62BF}"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23E2-4AF3-A22C-81159875C966}"/>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Profil!$C$79:$D$79</c:f>
              <c:strCache>
                <c:ptCount val="2"/>
                <c:pt idx="0">
                  <c:v>Q1</c:v>
                </c:pt>
                <c:pt idx="1">
                  <c:v>Q2</c:v>
                </c:pt>
              </c:strCache>
            </c:strRef>
          </c:cat>
          <c:val>
            <c:numRef>
              <c:f>Profil!$C$83:$D$83</c:f>
              <c:numCache>
                <c:formatCode>General</c:formatCode>
                <c:ptCount val="2"/>
                <c:pt idx="0">
                  <c:v>10</c:v>
                </c:pt>
                <c:pt idx="1">
                  <c:v>6</c:v>
                </c:pt>
              </c:numCache>
            </c:numRef>
          </c:val>
          <c:extLst xmlns:c16r2="http://schemas.microsoft.com/office/drawing/2015/06/chart">
            <c:ext xmlns:c15="http://schemas.microsoft.com/office/drawing/2012/chart" uri="{02D57815-91ED-43cb-92C2-25804820EDAC}">
              <c15:datalabelsRange>
                <c15:f>Profil!$E$83:$F$83</c15:f>
                <c15:dlblRangeCache>
                  <c:ptCount val="2"/>
                  <c:pt idx="0">
                    <c:v>32%</c:v>
                  </c:pt>
                  <c:pt idx="1">
                    <c:v>30%</c:v>
                  </c:pt>
                </c15:dlblRangeCache>
              </c15:datalabelsRange>
            </c:ext>
            <c:ext xmlns:c16="http://schemas.microsoft.com/office/drawing/2014/chart" uri="{C3380CC4-5D6E-409C-BE32-E72D297353CC}">
              <c16:uniqueId val="{0000000B-23E2-4AF3-A22C-81159875C966}"/>
            </c:ext>
          </c:extLst>
        </c:ser>
        <c:ser>
          <c:idx val="4"/>
          <c:order val="4"/>
          <c:tx>
            <c:strRef>
              <c:f>Profil!$B$84</c:f>
              <c:strCache>
                <c:ptCount val="1"/>
                <c:pt idx="0">
                  <c:v>75-84 ans</c:v>
                </c:pt>
              </c:strCache>
            </c:strRef>
          </c:tx>
          <c:spPr>
            <a:solidFill>
              <a:schemeClr val="accent4">
                <a:lumMod val="60000"/>
              </a:schemeClr>
            </a:solidFill>
            <a:ln>
              <a:noFill/>
            </a:ln>
            <a:effectLst/>
          </c:spPr>
          <c:invertIfNegative val="0"/>
          <c:dLbls>
            <c:dLbl>
              <c:idx val="0"/>
              <c:layout/>
              <c:tx>
                <c:rich>
                  <a:bodyPr/>
                  <a:lstStyle/>
                  <a:p>
                    <a:fld id="{53E59D3A-B584-444E-9E00-57F428D9A982}" type="CELLRANGE">
                      <a:rPr lang="fr-CA"/>
                      <a:pPr/>
                      <a:t>[PLAGECELL]</a:t>
                    </a:fld>
                    <a:r>
                      <a:rPr lang="fr-CA" baseline="0"/>
                      <a:t>; </a:t>
                    </a:r>
                    <a:fld id="{3A5AF2FA-1EB1-4F82-8D53-6511B85DE945}"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23E2-4AF3-A22C-81159875C966}"/>
                </c:ext>
              </c:extLst>
            </c:dLbl>
            <c:dLbl>
              <c:idx val="1"/>
              <c:layout/>
              <c:tx>
                <c:rich>
                  <a:bodyPr/>
                  <a:lstStyle/>
                  <a:p>
                    <a:fld id="{D4AD98CD-C107-42FA-A0E9-D1A7DC7B6241}" type="CELLRANGE">
                      <a:rPr lang="fr-CA"/>
                      <a:pPr/>
                      <a:t>[PLAGECELL]</a:t>
                    </a:fld>
                    <a:r>
                      <a:rPr lang="fr-CA" baseline="0"/>
                      <a:t>; </a:t>
                    </a:r>
                    <a:fld id="{114C54E9-7DEC-43A5-920A-7E4A1BBCD667}"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23E2-4AF3-A22C-81159875C966}"/>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Profil!$C$79:$D$79</c:f>
              <c:strCache>
                <c:ptCount val="2"/>
                <c:pt idx="0">
                  <c:v>Q1</c:v>
                </c:pt>
                <c:pt idx="1">
                  <c:v>Q2</c:v>
                </c:pt>
              </c:strCache>
            </c:strRef>
          </c:cat>
          <c:val>
            <c:numRef>
              <c:f>Profil!$C$84:$D$84</c:f>
              <c:numCache>
                <c:formatCode>General</c:formatCode>
                <c:ptCount val="2"/>
                <c:pt idx="0">
                  <c:v>2</c:v>
                </c:pt>
                <c:pt idx="1">
                  <c:v>1</c:v>
                </c:pt>
              </c:numCache>
            </c:numRef>
          </c:val>
          <c:extLst xmlns:c16r2="http://schemas.microsoft.com/office/drawing/2015/06/chart">
            <c:ext xmlns:c15="http://schemas.microsoft.com/office/drawing/2012/chart" uri="{02D57815-91ED-43cb-92C2-25804820EDAC}">
              <c15:datalabelsRange>
                <c15:f>Profil!$E$84:$F$84</c15:f>
                <c15:dlblRangeCache>
                  <c:ptCount val="2"/>
                  <c:pt idx="0">
                    <c:v>6%</c:v>
                  </c:pt>
                  <c:pt idx="1">
                    <c:v>5%</c:v>
                  </c:pt>
                </c15:dlblRangeCache>
              </c15:datalabelsRange>
            </c:ext>
            <c:ext xmlns:c16="http://schemas.microsoft.com/office/drawing/2014/chart" uri="{C3380CC4-5D6E-409C-BE32-E72D297353CC}">
              <c16:uniqueId val="{0000000E-23E2-4AF3-A22C-81159875C966}"/>
            </c:ext>
          </c:extLst>
        </c:ser>
        <c:dLbls>
          <c:showLegendKey val="0"/>
          <c:showVal val="1"/>
          <c:showCatName val="0"/>
          <c:showSerName val="0"/>
          <c:showPercent val="0"/>
          <c:showBubbleSize val="0"/>
        </c:dLbls>
        <c:gapWidth val="150"/>
        <c:overlap val="-25"/>
        <c:axId val="177853568"/>
        <c:axId val="177855104"/>
      </c:barChart>
      <c:catAx>
        <c:axId val="177853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crossAx val="177855104"/>
        <c:crosses val="autoZero"/>
        <c:auto val="1"/>
        <c:lblAlgn val="ctr"/>
        <c:lblOffset val="100"/>
        <c:noMultiLvlLbl val="0"/>
      </c:catAx>
      <c:valAx>
        <c:axId val="177855104"/>
        <c:scaling>
          <c:orientation val="minMax"/>
        </c:scaling>
        <c:delete val="1"/>
        <c:axPos val="l"/>
        <c:numFmt formatCode="General" sourceLinked="1"/>
        <c:majorTickMark val="none"/>
        <c:minorTickMark val="none"/>
        <c:tickLblPos val="nextTo"/>
        <c:crossAx val="177853568"/>
        <c:crosses val="autoZero"/>
        <c:crossBetween val="between"/>
      </c:valAx>
      <c:spPr>
        <a:noFill/>
        <a:ln>
          <a:noFill/>
        </a:ln>
        <a:effectLst/>
      </c:spPr>
    </c:plotArea>
    <c:legend>
      <c:legendPos val="r"/>
      <c:layout>
        <c:manualLayout>
          <c:xMode val="edge"/>
          <c:yMode val="edge"/>
          <c:x val="0.82425234216301047"/>
          <c:y val="0.32386839258997452"/>
          <c:w val="0.16280546629255468"/>
          <c:h val="0.3185136366897776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Profil!$B$87</c:f>
              <c:strCache>
                <c:ptCount val="1"/>
                <c:pt idx="0">
                  <c:v>Primaire</c:v>
                </c:pt>
              </c:strCache>
            </c:strRef>
          </c:tx>
          <c:spPr>
            <a:solidFill>
              <a:schemeClr val="accent2"/>
            </a:solidFill>
            <a:ln>
              <a:noFill/>
            </a:ln>
            <a:effectLst/>
          </c:spPr>
          <c:invertIfNegative val="0"/>
          <c:dLbls>
            <c:dLbl>
              <c:idx val="0"/>
              <c:layout/>
              <c:tx>
                <c:rich>
                  <a:bodyPr/>
                  <a:lstStyle/>
                  <a:p>
                    <a:fld id="{208D5489-0B6D-4A79-B268-2EBF8E256B9D}" type="CELLRANGE">
                      <a:rPr lang="fr-CA"/>
                      <a:pPr/>
                      <a:t>[PLAGECELL]</a:t>
                    </a:fld>
                    <a:r>
                      <a:rPr lang="fr-CA" baseline="0"/>
                      <a:t>; </a:t>
                    </a:r>
                    <a:fld id="{E060ADD3-EB89-469E-AFD0-74DFAF8E7B54}"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EDFB-4226-BFC5-EB1A7BC64D7E}"/>
                </c:ext>
              </c:extLst>
            </c:dLbl>
            <c:dLbl>
              <c:idx val="1"/>
              <c:layout/>
              <c:tx>
                <c:rich>
                  <a:bodyPr/>
                  <a:lstStyle/>
                  <a:p>
                    <a:fld id="{DA6CFDB7-78C9-4E42-865A-11CC13F33F52}" type="CELLRANGE">
                      <a:rPr lang="fr-CA"/>
                      <a:pPr/>
                      <a:t>[PLAGECELL]</a:t>
                    </a:fld>
                    <a:r>
                      <a:rPr lang="fr-CA" baseline="0"/>
                      <a:t>; </a:t>
                    </a:r>
                    <a:fld id="{56C5ACFA-4F74-4C3C-BE5E-F33EB2CC8F67}"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EDFB-4226-BFC5-EB1A7BC64D7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0"/>
              </c:ext>
            </c:extLst>
          </c:dLbls>
          <c:cat>
            <c:strRef>
              <c:f>Profil!$C$86:$D$86</c:f>
              <c:strCache>
                <c:ptCount val="2"/>
                <c:pt idx="0">
                  <c:v>Q1</c:v>
                </c:pt>
                <c:pt idx="1">
                  <c:v>Q2</c:v>
                </c:pt>
              </c:strCache>
            </c:strRef>
          </c:cat>
          <c:val>
            <c:numRef>
              <c:f>Profil!$C$87:$D$87</c:f>
              <c:numCache>
                <c:formatCode>General</c:formatCode>
                <c:ptCount val="2"/>
                <c:pt idx="0">
                  <c:v>5</c:v>
                </c:pt>
                <c:pt idx="1">
                  <c:v>3</c:v>
                </c:pt>
              </c:numCache>
            </c:numRef>
          </c:val>
          <c:extLst xmlns:c16r2="http://schemas.microsoft.com/office/drawing/2015/06/chart">
            <c:ext xmlns:c15="http://schemas.microsoft.com/office/drawing/2012/chart" uri="{02D57815-91ED-43cb-92C2-25804820EDAC}">
              <c15:datalabelsRange>
                <c15:f>Profil!$E$87:$F$87</c15:f>
                <c15:dlblRangeCache>
                  <c:ptCount val="2"/>
                  <c:pt idx="0">
                    <c:v>16%</c:v>
                  </c:pt>
                  <c:pt idx="1">
                    <c:v>15%</c:v>
                  </c:pt>
                </c15:dlblRangeCache>
              </c15:datalabelsRange>
            </c:ext>
            <c:ext xmlns:c16="http://schemas.microsoft.com/office/drawing/2014/chart" uri="{C3380CC4-5D6E-409C-BE32-E72D297353CC}">
              <c16:uniqueId val="{00000002-EDFB-4226-BFC5-EB1A7BC64D7E}"/>
            </c:ext>
          </c:extLst>
        </c:ser>
        <c:ser>
          <c:idx val="1"/>
          <c:order val="1"/>
          <c:tx>
            <c:strRef>
              <c:f>Profil!$B$88</c:f>
              <c:strCache>
                <c:ptCount val="1"/>
                <c:pt idx="0">
                  <c:v>Secondaire</c:v>
                </c:pt>
              </c:strCache>
            </c:strRef>
          </c:tx>
          <c:spPr>
            <a:solidFill>
              <a:schemeClr val="accent4"/>
            </a:solidFill>
            <a:ln>
              <a:noFill/>
            </a:ln>
            <a:effectLst/>
          </c:spPr>
          <c:invertIfNegative val="0"/>
          <c:dLbls>
            <c:dLbl>
              <c:idx val="0"/>
              <c:layout/>
              <c:tx>
                <c:rich>
                  <a:bodyPr/>
                  <a:lstStyle/>
                  <a:p>
                    <a:fld id="{EC1CD451-BD7F-427E-B947-F9E3F23726E0}" type="CELLRANGE">
                      <a:rPr lang="fr-CA"/>
                      <a:pPr/>
                      <a:t>[PLAGECELL]</a:t>
                    </a:fld>
                    <a:r>
                      <a:rPr lang="fr-CA" baseline="0"/>
                      <a:t>; </a:t>
                    </a:r>
                    <a:fld id="{F0B4A084-0761-46EA-939A-0D28B8CAFB87}" type="VALUE">
                      <a:rPr lang="fr-CA" baseline="0"/>
                      <a:pPr/>
                      <a:t>[VALEUR]</a:t>
                    </a:fld>
                    <a:endParaRPr lang="fr-CA" baseline="0"/>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EDFB-4226-BFC5-EB1A7BC64D7E}"/>
                </c:ext>
              </c:extLst>
            </c:dLbl>
            <c:dLbl>
              <c:idx val="1"/>
              <c:layout/>
              <c:tx>
                <c:rich>
                  <a:bodyPr/>
                  <a:lstStyle/>
                  <a:p>
                    <a:fld id="{7A7F58C2-9E09-4F22-A8C5-126D970FF3D6}" type="CELLRANGE">
                      <a:rPr lang="fr-CA"/>
                      <a:pPr/>
                      <a:t>[PLAGECELL]</a:t>
                    </a:fld>
                    <a:r>
                      <a:rPr lang="fr-CA" baseline="0"/>
                      <a:t>; </a:t>
                    </a:r>
                    <a:fld id="{3F0A0172-AD4F-4E60-9998-6D3625675870}" type="VALUE">
                      <a:rPr lang="fr-CA" baseline="0"/>
                      <a:pPr/>
                      <a:t>[VALEUR]</a:t>
                    </a:fld>
                    <a:endParaRPr lang="fr-CA" baseline="0"/>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EDFB-4226-BFC5-EB1A7BC64D7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Profil!$C$86:$D$86</c:f>
              <c:strCache>
                <c:ptCount val="2"/>
                <c:pt idx="0">
                  <c:v>Q1</c:v>
                </c:pt>
                <c:pt idx="1">
                  <c:v>Q2</c:v>
                </c:pt>
              </c:strCache>
            </c:strRef>
          </c:cat>
          <c:val>
            <c:numRef>
              <c:f>Profil!$C$88:$D$88</c:f>
              <c:numCache>
                <c:formatCode>General</c:formatCode>
                <c:ptCount val="2"/>
                <c:pt idx="0">
                  <c:v>16</c:v>
                </c:pt>
                <c:pt idx="1">
                  <c:v>11</c:v>
                </c:pt>
              </c:numCache>
            </c:numRef>
          </c:val>
          <c:extLst xmlns:c16r2="http://schemas.microsoft.com/office/drawing/2015/06/chart">
            <c:ext xmlns:c15="http://schemas.microsoft.com/office/drawing/2012/chart" uri="{02D57815-91ED-43cb-92C2-25804820EDAC}">
              <c15:datalabelsRange>
                <c15:f>Profil!$E$88:$F$88</c15:f>
                <c15:dlblRangeCache>
                  <c:ptCount val="2"/>
                  <c:pt idx="0">
                    <c:v>52%</c:v>
                  </c:pt>
                  <c:pt idx="1">
                    <c:v>55%</c:v>
                  </c:pt>
                </c15:dlblRangeCache>
              </c15:datalabelsRange>
            </c:ext>
            <c:ext xmlns:c16="http://schemas.microsoft.com/office/drawing/2014/chart" uri="{C3380CC4-5D6E-409C-BE32-E72D297353CC}">
              <c16:uniqueId val="{00000005-EDFB-4226-BFC5-EB1A7BC64D7E}"/>
            </c:ext>
          </c:extLst>
        </c:ser>
        <c:ser>
          <c:idx val="2"/>
          <c:order val="2"/>
          <c:tx>
            <c:strRef>
              <c:f>Profil!$B$89</c:f>
              <c:strCache>
                <c:ptCount val="1"/>
                <c:pt idx="0">
                  <c:v>Collégial ou Professionnel</c:v>
                </c:pt>
              </c:strCache>
            </c:strRef>
          </c:tx>
          <c:spPr>
            <a:solidFill>
              <a:schemeClr val="accent6"/>
            </a:solidFill>
            <a:ln>
              <a:noFill/>
            </a:ln>
            <a:effectLst/>
          </c:spPr>
          <c:invertIfNegative val="0"/>
          <c:dLbls>
            <c:dLbl>
              <c:idx val="0"/>
              <c:layout/>
              <c:tx>
                <c:rich>
                  <a:bodyPr/>
                  <a:lstStyle/>
                  <a:p>
                    <a:fld id="{68456786-2850-45EE-90D7-2F8156CC9DBB}" type="CELLRANGE">
                      <a:rPr lang="fr-CA"/>
                      <a:pPr/>
                      <a:t>[PLAGECELL]</a:t>
                    </a:fld>
                    <a:r>
                      <a:rPr lang="fr-CA" baseline="0"/>
                      <a:t>; </a:t>
                    </a:r>
                    <a:fld id="{E0DD4322-63C8-45F7-A116-BEB05999A4D0}"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EDFB-4226-BFC5-EB1A7BC64D7E}"/>
                </c:ext>
              </c:extLst>
            </c:dLbl>
            <c:dLbl>
              <c:idx val="1"/>
              <c:layout/>
              <c:tx>
                <c:rich>
                  <a:bodyPr/>
                  <a:lstStyle/>
                  <a:p>
                    <a:fld id="{48C46038-FF17-4769-914B-97321EA82713}" type="CELLRANGE">
                      <a:rPr lang="fr-CA"/>
                      <a:pPr/>
                      <a:t>[PLAGECELL]</a:t>
                    </a:fld>
                    <a:r>
                      <a:rPr lang="fr-CA" baseline="0"/>
                      <a:t>; </a:t>
                    </a:r>
                    <a:fld id="{EEE94221-B45F-4F20-8585-C92F36477F58}"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EDFB-4226-BFC5-EB1A7BC64D7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Profil!$C$86:$D$86</c:f>
              <c:strCache>
                <c:ptCount val="2"/>
                <c:pt idx="0">
                  <c:v>Q1</c:v>
                </c:pt>
                <c:pt idx="1">
                  <c:v>Q2</c:v>
                </c:pt>
              </c:strCache>
            </c:strRef>
          </c:cat>
          <c:val>
            <c:numRef>
              <c:f>Profil!$C$89:$D$89</c:f>
              <c:numCache>
                <c:formatCode>General</c:formatCode>
                <c:ptCount val="2"/>
                <c:pt idx="0">
                  <c:v>6</c:v>
                </c:pt>
                <c:pt idx="1">
                  <c:v>3</c:v>
                </c:pt>
              </c:numCache>
            </c:numRef>
          </c:val>
          <c:extLst xmlns:c16r2="http://schemas.microsoft.com/office/drawing/2015/06/chart">
            <c:ext xmlns:c15="http://schemas.microsoft.com/office/drawing/2012/chart" uri="{02D57815-91ED-43cb-92C2-25804820EDAC}">
              <c15:datalabelsRange>
                <c15:f>Profil!$E$89:$F$89</c15:f>
                <c15:dlblRangeCache>
                  <c:ptCount val="2"/>
                  <c:pt idx="0">
                    <c:v>19%</c:v>
                  </c:pt>
                  <c:pt idx="1">
                    <c:v>15%</c:v>
                  </c:pt>
                </c15:dlblRangeCache>
              </c15:datalabelsRange>
            </c:ext>
            <c:ext xmlns:c16="http://schemas.microsoft.com/office/drawing/2014/chart" uri="{C3380CC4-5D6E-409C-BE32-E72D297353CC}">
              <c16:uniqueId val="{00000008-EDFB-4226-BFC5-EB1A7BC64D7E}"/>
            </c:ext>
          </c:extLst>
        </c:ser>
        <c:ser>
          <c:idx val="3"/>
          <c:order val="3"/>
          <c:tx>
            <c:strRef>
              <c:f>Profil!$B$90</c:f>
              <c:strCache>
                <c:ptCount val="1"/>
                <c:pt idx="0">
                  <c:v>Université</c:v>
                </c:pt>
              </c:strCache>
            </c:strRef>
          </c:tx>
          <c:spPr>
            <a:solidFill>
              <a:schemeClr val="accent2">
                <a:lumMod val="60000"/>
              </a:schemeClr>
            </a:solidFill>
            <a:ln>
              <a:noFill/>
            </a:ln>
            <a:effectLst/>
          </c:spPr>
          <c:invertIfNegative val="0"/>
          <c:dLbls>
            <c:dLbl>
              <c:idx val="0"/>
              <c:layout/>
              <c:tx>
                <c:rich>
                  <a:bodyPr/>
                  <a:lstStyle/>
                  <a:p>
                    <a:fld id="{EDE41AC2-8656-46FA-8C62-0305342E59BF}" type="CELLRANGE">
                      <a:rPr lang="fr-CA"/>
                      <a:pPr/>
                      <a:t>[PLAGECELL]</a:t>
                    </a:fld>
                    <a:r>
                      <a:rPr lang="fr-CA" baseline="0"/>
                      <a:t>; </a:t>
                    </a:r>
                    <a:fld id="{9B6CAD79-A7AF-44AF-A948-48567520EB5C}"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EDFB-4226-BFC5-EB1A7BC64D7E}"/>
                </c:ext>
              </c:extLst>
            </c:dLbl>
            <c:dLbl>
              <c:idx val="1"/>
              <c:layout/>
              <c:tx>
                <c:rich>
                  <a:bodyPr/>
                  <a:lstStyle/>
                  <a:p>
                    <a:fld id="{303637C7-3FF6-4209-B0BF-15284EC37EB5}" type="CELLRANGE">
                      <a:rPr lang="fr-CA"/>
                      <a:pPr/>
                      <a:t>[PLAGECELL]</a:t>
                    </a:fld>
                    <a:r>
                      <a:rPr lang="fr-CA" baseline="0"/>
                      <a:t>; </a:t>
                    </a:r>
                    <a:fld id="{DFB8A80B-7D08-41EF-947D-2C4337598FEC}"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EDFB-4226-BFC5-EB1A7BC64D7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Profil!$C$86:$D$86</c:f>
              <c:strCache>
                <c:ptCount val="2"/>
                <c:pt idx="0">
                  <c:v>Q1</c:v>
                </c:pt>
                <c:pt idx="1">
                  <c:v>Q2</c:v>
                </c:pt>
              </c:strCache>
            </c:strRef>
          </c:cat>
          <c:val>
            <c:numRef>
              <c:f>Profil!$C$90:$D$90</c:f>
              <c:numCache>
                <c:formatCode>General</c:formatCode>
                <c:ptCount val="2"/>
                <c:pt idx="0">
                  <c:v>4</c:v>
                </c:pt>
                <c:pt idx="1">
                  <c:v>3</c:v>
                </c:pt>
              </c:numCache>
            </c:numRef>
          </c:val>
          <c:extLst xmlns:c16r2="http://schemas.microsoft.com/office/drawing/2015/06/chart">
            <c:ext xmlns:c15="http://schemas.microsoft.com/office/drawing/2012/chart" uri="{02D57815-91ED-43cb-92C2-25804820EDAC}">
              <c15:datalabelsRange>
                <c15:f>Profil!$E$90:$F$90</c15:f>
                <c15:dlblRangeCache>
                  <c:ptCount val="2"/>
                  <c:pt idx="0">
                    <c:v>13%</c:v>
                  </c:pt>
                  <c:pt idx="1">
                    <c:v>15%</c:v>
                  </c:pt>
                </c15:dlblRangeCache>
              </c15:datalabelsRange>
            </c:ext>
            <c:ext xmlns:c16="http://schemas.microsoft.com/office/drawing/2014/chart" uri="{C3380CC4-5D6E-409C-BE32-E72D297353CC}">
              <c16:uniqueId val="{0000000B-EDFB-4226-BFC5-EB1A7BC64D7E}"/>
            </c:ext>
          </c:extLst>
        </c:ser>
        <c:dLbls>
          <c:showLegendKey val="0"/>
          <c:showVal val="1"/>
          <c:showCatName val="0"/>
          <c:showSerName val="0"/>
          <c:showPercent val="0"/>
          <c:showBubbleSize val="0"/>
        </c:dLbls>
        <c:gapWidth val="150"/>
        <c:overlap val="-25"/>
        <c:axId val="177573888"/>
        <c:axId val="177575808"/>
      </c:barChart>
      <c:catAx>
        <c:axId val="177573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crossAx val="177575808"/>
        <c:crosses val="autoZero"/>
        <c:auto val="1"/>
        <c:lblAlgn val="ctr"/>
        <c:lblOffset val="100"/>
        <c:noMultiLvlLbl val="0"/>
      </c:catAx>
      <c:valAx>
        <c:axId val="177575808"/>
        <c:scaling>
          <c:orientation val="minMax"/>
        </c:scaling>
        <c:delete val="1"/>
        <c:axPos val="l"/>
        <c:numFmt formatCode="General" sourceLinked="1"/>
        <c:majorTickMark val="none"/>
        <c:minorTickMark val="none"/>
        <c:tickLblPos val="nextTo"/>
        <c:crossAx val="177573888"/>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Profil!$E$92</c:f>
              <c:strCache>
                <c:ptCount val="1"/>
                <c:pt idx="0">
                  <c:v>Q1</c:v>
                </c:pt>
              </c:strCache>
            </c:strRef>
          </c:tx>
          <c:spPr>
            <a:solidFill>
              <a:schemeClr val="accent2"/>
            </a:solidFill>
            <a:ln>
              <a:noFill/>
            </a:ln>
            <a:effectLst/>
          </c:spPr>
          <c:invertIfNegative val="0"/>
          <c:dLbls>
            <c:dLbl>
              <c:idx val="0"/>
              <c:layout/>
              <c:tx>
                <c:rich>
                  <a:bodyPr/>
                  <a:lstStyle/>
                  <a:p>
                    <a:fld id="{4BE414FE-FEBC-48F6-B694-11E34F9ED24F}" type="CELLRANGE">
                      <a:rPr lang="fr-CA"/>
                      <a:pPr/>
                      <a:t>[PLAGECELL]</a:t>
                    </a:fld>
                    <a:r>
                      <a:rPr lang="fr-CA" baseline="0"/>
                      <a:t>; </a:t>
                    </a:r>
                    <a:fld id="{C2D1ABE8-0D14-4B7B-8403-CEB1C19FB6F1}"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67FC-421C-B5DE-21C201F3F546}"/>
                </c:ext>
              </c:extLst>
            </c:dLbl>
            <c:dLbl>
              <c:idx val="1"/>
              <c:layout/>
              <c:tx>
                <c:rich>
                  <a:bodyPr/>
                  <a:lstStyle/>
                  <a:p>
                    <a:fld id="{06402049-98EF-48DE-AA91-6DDCABEE499D}" type="CELLRANGE">
                      <a:rPr lang="fr-CA"/>
                      <a:pPr/>
                      <a:t>[PLAGECELL]</a:t>
                    </a:fld>
                    <a:r>
                      <a:rPr lang="fr-CA" baseline="0"/>
                      <a:t>; </a:t>
                    </a:r>
                    <a:fld id="{0811ABAA-2466-40DD-85A5-27D5AF2E9A0F}"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67FC-421C-B5DE-21C201F3F546}"/>
                </c:ext>
              </c:extLst>
            </c:dLbl>
            <c:dLbl>
              <c:idx val="2"/>
              <c:layout/>
              <c:tx>
                <c:rich>
                  <a:bodyPr/>
                  <a:lstStyle/>
                  <a:p>
                    <a:fld id="{1BD82D7B-F5B9-4FBC-B3D8-7E347500E53B}" type="CELLRANGE">
                      <a:rPr lang="fr-CA"/>
                      <a:pPr/>
                      <a:t>[PLAGECELL]</a:t>
                    </a:fld>
                    <a:r>
                      <a:rPr lang="fr-CA" baseline="0"/>
                      <a:t>; </a:t>
                    </a:r>
                    <a:fld id="{C213E0DB-2BF1-44C3-80A7-73A4848E8916}"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67FC-421C-B5DE-21C201F3F546}"/>
                </c:ext>
              </c:extLst>
            </c:dLbl>
            <c:dLbl>
              <c:idx val="3"/>
              <c:layout/>
              <c:tx>
                <c:rich>
                  <a:bodyPr/>
                  <a:lstStyle/>
                  <a:p>
                    <a:fld id="{3AC2704D-3DCC-48BB-87B1-1582631F09A9}" type="CELLRANGE">
                      <a:rPr lang="fr-CA"/>
                      <a:pPr/>
                      <a:t>[PLAGECELL]</a:t>
                    </a:fld>
                    <a:r>
                      <a:rPr lang="fr-CA" baseline="0"/>
                      <a:t>; </a:t>
                    </a:r>
                    <a:fld id="{08AC5B7A-001D-474B-922B-C6228C660F05}"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67FC-421C-B5DE-21C201F3F546}"/>
                </c:ext>
              </c:extLst>
            </c:dLbl>
            <c:dLbl>
              <c:idx val="4"/>
              <c:layout/>
              <c:tx>
                <c:rich>
                  <a:bodyPr/>
                  <a:lstStyle/>
                  <a:p>
                    <a:fld id="{3AEDBB84-66D0-4BE2-A22E-51D7C688C001}" type="CELLRANGE">
                      <a:rPr lang="fr-CA"/>
                      <a:pPr/>
                      <a:t>[PLAGECELL]</a:t>
                    </a:fld>
                    <a:r>
                      <a:rPr lang="fr-CA" baseline="0"/>
                      <a:t>; </a:t>
                    </a:r>
                    <a:fld id="{E25BF17C-B137-4F05-8A45-4863B54E9E40}"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67FC-421C-B5DE-21C201F3F546}"/>
                </c:ext>
              </c:extLst>
            </c:dLbl>
            <c:dLbl>
              <c:idx val="5"/>
              <c:layout/>
              <c:tx>
                <c:rich>
                  <a:bodyPr/>
                  <a:lstStyle/>
                  <a:p>
                    <a:fld id="{4F2CD4EB-3B6C-4DE4-A360-4B0F231E1558}" type="CELLRANGE">
                      <a:rPr lang="fr-CA"/>
                      <a:pPr/>
                      <a:t>[PLAGECELL]</a:t>
                    </a:fld>
                    <a:r>
                      <a:rPr lang="fr-CA" baseline="0"/>
                      <a:t>; </a:t>
                    </a:r>
                    <a:fld id="{020FD784-9213-49C9-8276-A12010C52FAB}"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67FC-421C-B5DE-21C201F3F546}"/>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Profil!$B$93:$B$98</c:f>
              <c:strCache>
                <c:ptCount val="6"/>
                <c:pt idx="0">
                  <c:v>Moins de 20 000 $</c:v>
                </c:pt>
                <c:pt idx="1">
                  <c:v>20 000 $ - 39 999 $</c:v>
                </c:pt>
                <c:pt idx="2">
                  <c:v>40 000 $ - 59 999 $</c:v>
                </c:pt>
                <c:pt idx="3">
                  <c:v>60 000 $ - 79 999 $</c:v>
                </c:pt>
                <c:pt idx="4">
                  <c:v>80 000 $ ou plus</c:v>
                </c:pt>
                <c:pt idx="5">
                  <c:v>NVPR</c:v>
                </c:pt>
              </c:strCache>
            </c:strRef>
          </c:cat>
          <c:val>
            <c:numRef>
              <c:f>Profil!$E$93:$E$98</c:f>
              <c:numCache>
                <c:formatCode>0%</c:formatCode>
                <c:ptCount val="6"/>
                <c:pt idx="0">
                  <c:v>9.6774193548387094E-2</c:v>
                </c:pt>
                <c:pt idx="1">
                  <c:v>0.22580645161290322</c:v>
                </c:pt>
                <c:pt idx="2">
                  <c:v>0.32258064516129031</c:v>
                </c:pt>
                <c:pt idx="3">
                  <c:v>0.16129032258064516</c:v>
                </c:pt>
                <c:pt idx="4">
                  <c:v>0.16129032258064516</c:v>
                </c:pt>
                <c:pt idx="5">
                  <c:v>3.2258064516129031E-2</c:v>
                </c:pt>
              </c:numCache>
            </c:numRef>
          </c:val>
          <c:extLst xmlns:c16r2="http://schemas.microsoft.com/office/drawing/2015/06/chart">
            <c:ext xmlns:c15="http://schemas.microsoft.com/office/drawing/2012/chart" uri="{02D57815-91ED-43cb-92C2-25804820EDAC}">
              <c15:datalabelsRange>
                <c15:f>Profil!$C$93:$C$98</c15:f>
                <c15:dlblRangeCache>
                  <c:ptCount val="6"/>
                  <c:pt idx="0">
                    <c:v>3</c:v>
                  </c:pt>
                  <c:pt idx="1">
                    <c:v>7</c:v>
                  </c:pt>
                  <c:pt idx="2">
                    <c:v>10</c:v>
                  </c:pt>
                  <c:pt idx="3">
                    <c:v>5</c:v>
                  </c:pt>
                  <c:pt idx="4">
                    <c:v>5</c:v>
                  </c:pt>
                  <c:pt idx="5">
                    <c:v>1</c:v>
                  </c:pt>
                </c15:dlblRangeCache>
              </c15:datalabelsRange>
            </c:ext>
            <c:ext xmlns:c16="http://schemas.microsoft.com/office/drawing/2014/chart" uri="{C3380CC4-5D6E-409C-BE32-E72D297353CC}">
              <c16:uniqueId val="{00000006-67FC-421C-B5DE-21C201F3F546}"/>
            </c:ext>
          </c:extLst>
        </c:ser>
        <c:ser>
          <c:idx val="1"/>
          <c:order val="1"/>
          <c:tx>
            <c:strRef>
              <c:f>Profil!$F$92</c:f>
              <c:strCache>
                <c:ptCount val="1"/>
                <c:pt idx="0">
                  <c:v>Q2</c:v>
                </c:pt>
              </c:strCache>
            </c:strRef>
          </c:tx>
          <c:spPr>
            <a:solidFill>
              <a:schemeClr val="accent4"/>
            </a:solidFill>
            <a:ln>
              <a:noFill/>
            </a:ln>
            <a:effectLst/>
          </c:spPr>
          <c:invertIfNegative val="0"/>
          <c:dLbls>
            <c:dLbl>
              <c:idx val="0"/>
              <c:layout/>
              <c:tx>
                <c:rich>
                  <a:bodyPr/>
                  <a:lstStyle/>
                  <a:p>
                    <a:fld id="{16928CF1-1028-4155-8C43-FE231F81B21F}" type="CELLRANGE">
                      <a:rPr lang="fr-CA"/>
                      <a:pPr/>
                      <a:t>[PLAGECELL]</a:t>
                    </a:fld>
                    <a:r>
                      <a:rPr lang="fr-CA" baseline="0"/>
                      <a:t>; </a:t>
                    </a:r>
                    <a:fld id="{B1173157-3E77-4CAF-942A-CD227C1557F5}"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67FC-421C-B5DE-21C201F3F546}"/>
                </c:ext>
              </c:extLst>
            </c:dLbl>
            <c:dLbl>
              <c:idx val="1"/>
              <c:layout/>
              <c:tx>
                <c:rich>
                  <a:bodyPr/>
                  <a:lstStyle/>
                  <a:p>
                    <a:fld id="{C0AE46A2-DDBC-4A14-BDC2-6C58AA810544}" type="CELLRANGE">
                      <a:rPr lang="fr-CA"/>
                      <a:pPr/>
                      <a:t>[PLAGECELL]</a:t>
                    </a:fld>
                    <a:r>
                      <a:rPr lang="fr-CA" baseline="0"/>
                      <a:t>; </a:t>
                    </a:r>
                    <a:fld id="{01FE4725-9743-449B-9472-16BC670279FE}"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67FC-421C-B5DE-21C201F3F546}"/>
                </c:ext>
              </c:extLst>
            </c:dLbl>
            <c:dLbl>
              <c:idx val="2"/>
              <c:layout/>
              <c:tx>
                <c:rich>
                  <a:bodyPr/>
                  <a:lstStyle/>
                  <a:p>
                    <a:fld id="{1BE28CB7-683F-4247-B204-BB58CD5439BB}" type="CELLRANGE">
                      <a:rPr lang="fr-CA"/>
                      <a:pPr/>
                      <a:t>[PLAGECELL]</a:t>
                    </a:fld>
                    <a:r>
                      <a:rPr lang="fr-CA" baseline="0"/>
                      <a:t>; </a:t>
                    </a:r>
                    <a:fld id="{9E1098AF-DBDC-48E6-9CCA-2067648CEB09}"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67FC-421C-B5DE-21C201F3F546}"/>
                </c:ext>
              </c:extLst>
            </c:dLbl>
            <c:dLbl>
              <c:idx val="3"/>
              <c:layout/>
              <c:tx>
                <c:rich>
                  <a:bodyPr/>
                  <a:lstStyle/>
                  <a:p>
                    <a:fld id="{DB8574FD-0280-4B6B-89AE-F2E540F15E8B}" type="CELLRANGE">
                      <a:rPr lang="fr-CA"/>
                      <a:pPr/>
                      <a:t>[PLAGECELL]</a:t>
                    </a:fld>
                    <a:r>
                      <a:rPr lang="fr-CA" baseline="0"/>
                      <a:t>; </a:t>
                    </a:r>
                    <a:fld id="{6A1024BF-3376-49B7-8839-320C5F514032}"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67FC-421C-B5DE-21C201F3F546}"/>
                </c:ext>
              </c:extLst>
            </c:dLbl>
            <c:dLbl>
              <c:idx val="4"/>
              <c:layout/>
              <c:tx>
                <c:rich>
                  <a:bodyPr/>
                  <a:lstStyle/>
                  <a:p>
                    <a:fld id="{92A87FDB-469C-47C5-90D4-0C2AF108DABE}" type="CELLRANGE">
                      <a:rPr lang="fr-CA"/>
                      <a:pPr/>
                      <a:t>[PLAGECELL]</a:t>
                    </a:fld>
                    <a:r>
                      <a:rPr lang="fr-CA" baseline="0"/>
                      <a:t>; </a:t>
                    </a:r>
                    <a:fld id="{DA429711-64D7-42EE-89B0-531683809836}"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67FC-421C-B5DE-21C201F3F546}"/>
                </c:ext>
              </c:extLst>
            </c:dLbl>
            <c:dLbl>
              <c:idx val="5"/>
              <c:layout/>
              <c:tx>
                <c:rich>
                  <a:bodyPr/>
                  <a:lstStyle/>
                  <a:p>
                    <a:fld id="{AF2C95B6-1542-4080-B377-66DAD8F19520}" type="CELLRANGE">
                      <a:rPr lang="fr-CA"/>
                      <a:pPr/>
                      <a:t>[PLAGECELL]</a:t>
                    </a:fld>
                    <a:r>
                      <a:rPr lang="fr-CA" baseline="0"/>
                      <a:t>; </a:t>
                    </a:r>
                    <a:fld id="{1589494C-FE3A-4E30-88C5-204D1AD25045}" type="VALUE">
                      <a:rPr lang="fr-CA" baseline="0"/>
                      <a:pPr/>
                      <a:t>[VALEUR]</a:t>
                    </a:fld>
                    <a:endParaRPr lang="fr-CA" baseline="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67FC-421C-B5DE-21C201F3F546}"/>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Profil!$B$93:$B$98</c:f>
              <c:strCache>
                <c:ptCount val="6"/>
                <c:pt idx="0">
                  <c:v>Moins de 20 000 $</c:v>
                </c:pt>
                <c:pt idx="1">
                  <c:v>20 000 $ - 39 999 $</c:v>
                </c:pt>
                <c:pt idx="2">
                  <c:v>40 000 $ - 59 999 $</c:v>
                </c:pt>
                <c:pt idx="3">
                  <c:v>60 000 $ - 79 999 $</c:v>
                </c:pt>
                <c:pt idx="4">
                  <c:v>80 000 $ ou plus</c:v>
                </c:pt>
                <c:pt idx="5">
                  <c:v>NVPR</c:v>
                </c:pt>
              </c:strCache>
            </c:strRef>
          </c:cat>
          <c:val>
            <c:numRef>
              <c:f>Profil!$F$93:$F$98</c:f>
              <c:numCache>
                <c:formatCode>0%</c:formatCode>
                <c:ptCount val="6"/>
                <c:pt idx="0">
                  <c:v>0.05</c:v>
                </c:pt>
                <c:pt idx="1">
                  <c:v>0.2</c:v>
                </c:pt>
                <c:pt idx="2">
                  <c:v>0.3</c:v>
                </c:pt>
                <c:pt idx="3">
                  <c:v>0.15</c:v>
                </c:pt>
                <c:pt idx="4">
                  <c:v>0.25</c:v>
                </c:pt>
                <c:pt idx="5">
                  <c:v>0.05</c:v>
                </c:pt>
              </c:numCache>
            </c:numRef>
          </c:val>
          <c:extLst xmlns:c16r2="http://schemas.microsoft.com/office/drawing/2015/06/chart">
            <c:ext xmlns:c15="http://schemas.microsoft.com/office/drawing/2012/chart" uri="{02D57815-91ED-43cb-92C2-25804820EDAC}">
              <c15:datalabelsRange>
                <c15:f>Profil!$D$93:$D$98</c15:f>
                <c15:dlblRangeCache>
                  <c:ptCount val="6"/>
                  <c:pt idx="0">
                    <c:v>1</c:v>
                  </c:pt>
                  <c:pt idx="1">
                    <c:v>4</c:v>
                  </c:pt>
                  <c:pt idx="2">
                    <c:v>6</c:v>
                  </c:pt>
                  <c:pt idx="3">
                    <c:v>3</c:v>
                  </c:pt>
                  <c:pt idx="4">
                    <c:v>5</c:v>
                  </c:pt>
                  <c:pt idx="5">
                    <c:v>1</c:v>
                  </c:pt>
                </c15:dlblRangeCache>
              </c15:datalabelsRange>
            </c:ext>
            <c:ext xmlns:c16="http://schemas.microsoft.com/office/drawing/2014/chart" uri="{C3380CC4-5D6E-409C-BE32-E72D297353CC}">
              <c16:uniqueId val="{0000000D-67FC-421C-B5DE-21C201F3F546}"/>
            </c:ext>
          </c:extLst>
        </c:ser>
        <c:ser>
          <c:idx val="2"/>
          <c:order val="2"/>
          <c:tx>
            <c:strRef>
              <c:f>Profil!$G$92</c:f>
              <c:strCache>
                <c:ptCount val="1"/>
                <c:pt idx="0">
                  <c:v>Pop. Lanaudière</c:v>
                </c:pt>
              </c:strCache>
            </c:strRef>
          </c:tx>
          <c:spPr>
            <a:solidFill>
              <a:schemeClr val="accent6"/>
            </a:solidFill>
            <a:ln>
              <a:noFill/>
            </a:ln>
            <a:effectLst/>
          </c:spPr>
          <c:invertIfNegative val="0"/>
          <c:dLbls>
            <c:dLbl>
              <c:idx val="0"/>
              <c:layout>
                <c:manualLayout>
                  <c:x val="9.6014797871209964E-3"/>
                  <c:y val="2.8516407429762781E-3"/>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tx1"/>
                        </a:solidFill>
                        <a:latin typeface="+mn-lt"/>
                        <a:ea typeface="+mn-ea"/>
                        <a:cs typeface="+mn-cs"/>
                      </a:defRPr>
                    </a:pPr>
                    <a:fld id="{79A41F20-B1D6-4566-B0C7-C97D6966507A}" type="CELLRANGE">
                      <a:rPr lang="en-US" baseline="0"/>
                      <a:pPr>
                        <a:defRPr sz="1050" b="0" i="0" u="none" strike="noStrike" kern="1200" baseline="0">
                          <a:solidFill>
                            <a:schemeClr val="tx1"/>
                          </a:solidFill>
                          <a:latin typeface="+mn-lt"/>
                          <a:ea typeface="+mn-ea"/>
                          <a:cs typeface="+mn-cs"/>
                        </a:defRPr>
                      </a:pPr>
                      <a:t>[PLAGECELL]</a:t>
                    </a:fld>
                    <a:r>
                      <a:rPr lang="en-US" baseline="0"/>
                      <a:t>; </a:t>
                    </a:r>
                    <a:fld id="{EEBD4EE6-5AE1-44DD-86CB-3074585E5D0F}" type="VALUE">
                      <a:rPr lang="en-US" baseline="0"/>
                      <a:pPr>
                        <a:defRPr sz="1050" b="0" i="0" u="none" strike="noStrike" kern="1200" baseline="0">
                          <a:solidFill>
                            <a:schemeClr val="tx1"/>
                          </a:solidFill>
                          <a:latin typeface="+mn-lt"/>
                          <a:ea typeface="+mn-ea"/>
                          <a:cs typeface="+mn-cs"/>
                        </a:defRPr>
                      </a:pPr>
                      <a:t>[VALEUR]</a:t>
                    </a:fld>
                    <a:endParaRPr lang="en-US" baseline="0"/>
                  </a:p>
                </c:rich>
              </c:tx>
              <c:spPr>
                <a:noFill/>
                <a:ln>
                  <a:noFill/>
                </a:ln>
                <a:effectLst/>
              </c:sp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15:dlblFieldTable/>
                  <c15:showDataLabelsRange val="1"/>
                </c:ext>
                <c:ext xmlns:c16="http://schemas.microsoft.com/office/drawing/2014/chart" uri="{C3380CC4-5D6E-409C-BE32-E72D297353CC}">
                  <c16:uniqueId val="{0000000E-67FC-421C-B5DE-21C201F3F546}"/>
                </c:ext>
              </c:extLst>
            </c:dLbl>
            <c:dLbl>
              <c:idx val="1"/>
              <c:layout>
                <c:manualLayout>
                  <c:x val="1.2801973049494623E-2"/>
                  <c:y val="8.1568245759508079E-3"/>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tx1"/>
                        </a:solidFill>
                        <a:latin typeface="+mn-lt"/>
                        <a:ea typeface="+mn-ea"/>
                        <a:cs typeface="+mn-cs"/>
                      </a:defRPr>
                    </a:pPr>
                    <a:fld id="{488DCC14-C600-40BA-97F3-7D3F1B7DF851}" type="CELLRANGE">
                      <a:rPr lang="en-US" baseline="0"/>
                      <a:pPr>
                        <a:defRPr sz="1050" b="0" i="0" u="none" strike="noStrike" kern="1200" baseline="0">
                          <a:solidFill>
                            <a:schemeClr val="tx1"/>
                          </a:solidFill>
                          <a:latin typeface="+mn-lt"/>
                          <a:ea typeface="+mn-ea"/>
                          <a:cs typeface="+mn-cs"/>
                        </a:defRPr>
                      </a:pPr>
                      <a:t>[PLAGECELL]</a:t>
                    </a:fld>
                    <a:r>
                      <a:rPr lang="en-US" baseline="0"/>
                      <a:t>; </a:t>
                    </a:r>
                    <a:fld id="{5689F6F7-C114-4B6C-BBE8-388ADC42DFD8}" type="VALUE">
                      <a:rPr lang="en-US" baseline="0"/>
                      <a:pPr>
                        <a:defRPr sz="1050" b="0" i="0" u="none" strike="noStrike" kern="1200" baseline="0">
                          <a:solidFill>
                            <a:schemeClr val="tx1"/>
                          </a:solidFill>
                          <a:latin typeface="+mn-lt"/>
                          <a:ea typeface="+mn-ea"/>
                          <a:cs typeface="+mn-cs"/>
                        </a:defRPr>
                      </a:pPr>
                      <a:t>[VALEUR]</a:t>
                    </a:fld>
                    <a:endParaRPr lang="en-US" baseline="0"/>
                  </a:p>
                </c:rich>
              </c:tx>
              <c:spPr>
                <a:noFill/>
                <a:ln>
                  <a:noFill/>
                </a:ln>
                <a:effectLst/>
              </c:sp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15:dlblFieldTable/>
                  <c15:showDataLabelsRange val="1"/>
                </c:ext>
                <c:ext xmlns:c16="http://schemas.microsoft.com/office/drawing/2014/chart" uri="{C3380CC4-5D6E-409C-BE32-E72D297353CC}">
                  <c16:uniqueId val="{0000000F-67FC-421C-B5DE-21C201F3F546}"/>
                </c:ext>
              </c:extLst>
            </c:dLbl>
            <c:dLbl>
              <c:idx val="2"/>
              <c:layout>
                <c:manualLayout>
                  <c:x val="1.2801973049494583E-2"/>
                  <c:y val="1.0809416492437928E-2"/>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tx1"/>
                        </a:solidFill>
                        <a:latin typeface="+mn-lt"/>
                        <a:ea typeface="+mn-ea"/>
                        <a:cs typeface="+mn-cs"/>
                      </a:defRPr>
                    </a:pPr>
                    <a:fld id="{D0061E95-2722-4F85-BACC-12827B4BBBA6}" type="CELLRANGE">
                      <a:rPr lang="en-US" baseline="0"/>
                      <a:pPr>
                        <a:defRPr sz="1050" b="0" i="0" u="none" strike="noStrike" kern="1200" baseline="0">
                          <a:solidFill>
                            <a:schemeClr val="tx1"/>
                          </a:solidFill>
                          <a:latin typeface="+mn-lt"/>
                          <a:ea typeface="+mn-ea"/>
                          <a:cs typeface="+mn-cs"/>
                        </a:defRPr>
                      </a:pPr>
                      <a:t>[PLAGECELL]</a:t>
                    </a:fld>
                    <a:r>
                      <a:rPr lang="en-US" baseline="0"/>
                      <a:t>; </a:t>
                    </a:r>
                    <a:fld id="{E774E876-FA2C-4C14-B2E0-5554D984E1B4}" type="VALUE">
                      <a:rPr lang="en-US" baseline="0"/>
                      <a:pPr>
                        <a:defRPr sz="1050" b="0" i="0" u="none" strike="noStrike" kern="1200" baseline="0">
                          <a:solidFill>
                            <a:schemeClr val="tx1"/>
                          </a:solidFill>
                          <a:latin typeface="+mn-lt"/>
                          <a:ea typeface="+mn-ea"/>
                          <a:cs typeface="+mn-cs"/>
                        </a:defRPr>
                      </a:pPr>
                      <a:t>[VALEUR]</a:t>
                    </a:fld>
                    <a:endParaRPr lang="en-US" baseline="0"/>
                  </a:p>
                </c:rich>
              </c:tx>
              <c:spPr>
                <a:noFill/>
                <a:ln>
                  <a:noFill/>
                </a:ln>
                <a:effectLst/>
              </c:sp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15:dlblFieldTable/>
                  <c15:showDataLabelsRange val="1"/>
                </c:ext>
                <c:ext xmlns:c16="http://schemas.microsoft.com/office/drawing/2014/chart" uri="{C3380CC4-5D6E-409C-BE32-E72D297353CC}">
                  <c16:uniqueId val="{00000010-67FC-421C-B5DE-21C201F3F546}"/>
                </c:ext>
              </c:extLst>
            </c:dLbl>
            <c:dLbl>
              <c:idx val="3"/>
              <c:layout>
                <c:manualLayout>
                  <c:x val="7.4678176122052195E-3"/>
                  <c:y val="-2.1021686505408574E-2"/>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tx1"/>
                        </a:solidFill>
                        <a:latin typeface="+mn-lt"/>
                        <a:ea typeface="+mn-ea"/>
                        <a:cs typeface="+mn-cs"/>
                      </a:defRPr>
                    </a:pPr>
                    <a:fld id="{54B0FD0D-A8EB-47CC-B64C-35FFABBDA234}" type="CELLRANGE">
                      <a:rPr lang="en-US" baseline="0"/>
                      <a:pPr>
                        <a:defRPr sz="1050" b="0" i="0" u="none" strike="noStrike" kern="1200" baseline="0">
                          <a:solidFill>
                            <a:schemeClr val="tx1"/>
                          </a:solidFill>
                          <a:latin typeface="+mn-lt"/>
                          <a:ea typeface="+mn-ea"/>
                          <a:cs typeface="+mn-cs"/>
                        </a:defRPr>
                      </a:pPr>
                      <a:t>[PLAGECELL]</a:t>
                    </a:fld>
                    <a:r>
                      <a:rPr lang="en-US" baseline="0"/>
                      <a:t>; </a:t>
                    </a:r>
                    <a:fld id="{E184154D-2535-443B-A4F8-44EA01F4FFF2}" type="VALUE">
                      <a:rPr lang="en-US" baseline="0"/>
                      <a:pPr>
                        <a:defRPr sz="1050" b="0" i="0" u="none" strike="noStrike" kern="1200" baseline="0">
                          <a:solidFill>
                            <a:schemeClr val="tx1"/>
                          </a:solidFill>
                          <a:latin typeface="+mn-lt"/>
                          <a:ea typeface="+mn-ea"/>
                          <a:cs typeface="+mn-cs"/>
                        </a:defRPr>
                      </a:pPr>
                      <a:t>[VALEUR]</a:t>
                    </a:fld>
                    <a:endParaRPr lang="en-US" baseline="0"/>
                  </a:p>
                </c:rich>
              </c:tx>
              <c:spPr>
                <a:noFill/>
                <a:ln>
                  <a:noFill/>
                </a:ln>
                <a:effectLst/>
              </c:sp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15:dlblFieldTable/>
                  <c15:showDataLabelsRange val="1"/>
                </c:ext>
                <c:ext xmlns:c16="http://schemas.microsoft.com/office/drawing/2014/chart" uri="{C3380CC4-5D6E-409C-BE32-E72D297353CC}">
                  <c16:uniqueId val="{00000011-67FC-421C-B5DE-21C201F3F546}"/>
                </c:ext>
              </c:extLst>
            </c:dLbl>
            <c:dLbl>
              <c:idx val="4"/>
              <c:layout>
                <c:manualLayout>
                  <c:x val="5.3341554372893646E-3"/>
                  <c:y val="-2.4535430899980575E-3"/>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tx1"/>
                        </a:solidFill>
                        <a:latin typeface="+mn-lt"/>
                        <a:ea typeface="+mn-ea"/>
                        <a:cs typeface="+mn-cs"/>
                      </a:defRPr>
                    </a:pPr>
                    <a:fld id="{23BA9844-E864-4861-B686-191A5BBC09DF}" type="CELLRANGE">
                      <a:rPr lang="en-US" baseline="0">
                        <a:solidFill>
                          <a:schemeClr val="tx1"/>
                        </a:solidFill>
                      </a:rPr>
                      <a:pPr>
                        <a:defRPr sz="1050" b="0" i="0" u="none" strike="noStrike" kern="1200" baseline="0">
                          <a:solidFill>
                            <a:schemeClr val="tx1"/>
                          </a:solidFill>
                          <a:latin typeface="+mn-lt"/>
                          <a:ea typeface="+mn-ea"/>
                          <a:cs typeface="+mn-cs"/>
                        </a:defRPr>
                      </a:pPr>
                      <a:t>[PLAGECELL]</a:t>
                    </a:fld>
                    <a:r>
                      <a:rPr lang="en-US" baseline="0">
                        <a:solidFill>
                          <a:schemeClr val="tx1"/>
                        </a:solidFill>
                      </a:rPr>
                      <a:t>; </a:t>
                    </a:r>
                    <a:fld id="{DA7033F9-BE7F-4DE9-81D7-CB442F0E39D3}" type="VALUE">
                      <a:rPr lang="en-US" baseline="0">
                        <a:solidFill>
                          <a:schemeClr val="tx1"/>
                        </a:solidFill>
                      </a:rPr>
                      <a:pPr>
                        <a:defRPr sz="1050" b="0" i="0" u="none" strike="noStrike" kern="1200" baseline="0">
                          <a:solidFill>
                            <a:schemeClr val="tx1"/>
                          </a:solidFill>
                          <a:latin typeface="+mn-lt"/>
                          <a:ea typeface="+mn-ea"/>
                          <a:cs typeface="+mn-cs"/>
                        </a:defRPr>
                      </a:pPr>
                      <a:t>[VALEUR]</a:t>
                    </a:fld>
                    <a:endParaRPr lang="en-US" baseline="0">
                      <a:solidFill>
                        <a:schemeClr val="tx1"/>
                      </a:solidFill>
                    </a:endParaRPr>
                  </a:p>
                </c:rich>
              </c:tx>
              <c:spPr>
                <a:noFill/>
                <a:ln>
                  <a:noFill/>
                </a:ln>
                <a:effectLst/>
              </c:sp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15:dlblFieldTable/>
                  <c15:showDataLabelsRange val="1"/>
                </c:ext>
                <c:ext xmlns:c16="http://schemas.microsoft.com/office/drawing/2014/chart" uri="{C3380CC4-5D6E-409C-BE32-E72D297353CC}">
                  <c16:uniqueId val="{00000012-67FC-421C-B5DE-21C201F3F546}"/>
                </c:ext>
              </c:extLst>
            </c:dLbl>
            <c:dLbl>
              <c:idx val="5"/>
              <c:tx>
                <c:rich>
                  <a:bodyPr/>
                  <a:lstStyle/>
                  <a:p>
                    <a:endParaRPr lang="en-US"/>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showDataLabelsRange val="0"/>
                </c:ext>
                <c:ext xmlns:c16="http://schemas.microsoft.com/office/drawing/2014/chart" uri="{C3380CC4-5D6E-409C-BE32-E72D297353CC}">
                  <c16:uniqueId val="{00000013-67FC-421C-B5DE-21C201F3F546}"/>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Profil!$B$93:$B$98</c:f>
              <c:strCache>
                <c:ptCount val="6"/>
                <c:pt idx="0">
                  <c:v>Moins de 20 000 $</c:v>
                </c:pt>
                <c:pt idx="1">
                  <c:v>20 000 $ - 39 999 $</c:v>
                </c:pt>
                <c:pt idx="2">
                  <c:v>40 000 $ - 59 999 $</c:v>
                </c:pt>
                <c:pt idx="3">
                  <c:v>60 000 $ - 79 999 $</c:v>
                </c:pt>
                <c:pt idx="4">
                  <c:v>80 000 $ ou plus</c:v>
                </c:pt>
                <c:pt idx="5">
                  <c:v>NVPR</c:v>
                </c:pt>
              </c:strCache>
            </c:strRef>
          </c:cat>
          <c:val>
            <c:numRef>
              <c:f>Profil!$G$93:$G$98</c:f>
              <c:numCache>
                <c:formatCode>0%</c:formatCode>
                <c:ptCount val="6"/>
                <c:pt idx="0">
                  <c:v>8.5999999999999993E-2</c:v>
                </c:pt>
                <c:pt idx="1">
                  <c:v>0.182</c:v>
                </c:pt>
                <c:pt idx="2">
                  <c:v>0.184</c:v>
                </c:pt>
                <c:pt idx="3">
                  <c:v>0.159</c:v>
                </c:pt>
                <c:pt idx="4">
                  <c:v>0.38900000000000001</c:v>
                </c:pt>
              </c:numCache>
            </c:numRef>
          </c:val>
          <c:extLst xmlns:c16r2="http://schemas.microsoft.com/office/drawing/2015/06/chart">
            <c:ext xmlns:c15="http://schemas.microsoft.com/office/drawing/2012/chart" uri="{02D57815-91ED-43cb-92C2-25804820EDAC}">
              <c15:datalabelsRange>
                <c15:f>Profil!$I$93:$I$98</c15:f>
                <c15:dlblRangeCache>
                  <c:ptCount val="6"/>
                  <c:pt idx="0">
                    <c:v>17 290</c:v>
                  </c:pt>
                  <c:pt idx="1">
                    <c:v>36 890</c:v>
                  </c:pt>
                  <c:pt idx="2">
                    <c:v>37 225</c:v>
                  </c:pt>
                  <c:pt idx="3">
                    <c:v>32 180</c:v>
                  </c:pt>
                  <c:pt idx="4">
                    <c:v>78560</c:v>
                  </c:pt>
                </c15:dlblRangeCache>
              </c15:datalabelsRange>
            </c:ext>
            <c:ext xmlns:c16="http://schemas.microsoft.com/office/drawing/2014/chart" uri="{C3380CC4-5D6E-409C-BE32-E72D297353CC}">
              <c16:uniqueId val="{00000014-67FC-421C-B5DE-21C201F3F546}"/>
            </c:ext>
          </c:extLst>
        </c:ser>
        <c:dLbls>
          <c:showLegendKey val="0"/>
          <c:showVal val="1"/>
          <c:showCatName val="0"/>
          <c:showSerName val="0"/>
          <c:showPercent val="0"/>
          <c:showBubbleSize val="0"/>
        </c:dLbls>
        <c:gapWidth val="75"/>
        <c:axId val="177715456"/>
        <c:axId val="177881088"/>
      </c:barChart>
      <c:catAx>
        <c:axId val="177715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r-FR"/>
          </a:p>
        </c:txPr>
        <c:crossAx val="177881088"/>
        <c:crosses val="autoZero"/>
        <c:auto val="1"/>
        <c:lblAlgn val="ctr"/>
        <c:lblOffset val="100"/>
        <c:noMultiLvlLbl val="0"/>
      </c:catAx>
      <c:valAx>
        <c:axId val="177881088"/>
        <c:scaling>
          <c:orientation val="minMax"/>
        </c:scaling>
        <c:delete val="1"/>
        <c:axPos val="l"/>
        <c:numFmt formatCode="0%" sourceLinked="1"/>
        <c:majorTickMark val="none"/>
        <c:minorTickMark val="none"/>
        <c:tickLblPos val="nextTo"/>
        <c:crossAx val="17771545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95C9-4729-8209-CA963DFC54E9}"/>
              </c:ext>
            </c:extLst>
          </c:dPt>
          <c:dPt>
            <c:idx val="1"/>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3-95C9-4729-8209-CA963DFC54E9}"/>
              </c:ext>
            </c:extLst>
          </c:dPt>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mn-lt"/>
                    <a:ea typeface="+mn-ea"/>
                    <a:cs typeface="+mn-cs"/>
                  </a:defRPr>
                </a:pPr>
                <a:endParaRPr lang="fr-FR"/>
              </a:p>
            </c:txPr>
            <c:dLblPos val="outEnd"/>
            <c:showLegendKey val="0"/>
            <c:showVal val="1"/>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Profil!$B$95:$B$96</c:f>
              <c:strCache>
                <c:ptCount val="2"/>
                <c:pt idx="0">
                  <c:v>Fumeur</c:v>
                </c:pt>
                <c:pt idx="1">
                  <c:v>Non fumeur</c:v>
                </c:pt>
              </c:strCache>
            </c:strRef>
          </c:cat>
          <c:val>
            <c:numRef>
              <c:f>Profil!$D$95:$D$96</c:f>
              <c:numCache>
                <c:formatCode>General</c:formatCode>
                <c:ptCount val="2"/>
                <c:pt idx="0">
                  <c:v>11</c:v>
                </c:pt>
                <c:pt idx="1">
                  <c:v>9</c:v>
                </c:pt>
              </c:numCache>
            </c:numRef>
          </c:val>
          <c:extLst xmlns:c16r2="http://schemas.microsoft.com/office/drawing/2015/06/chart">
            <c:ext xmlns:c16="http://schemas.microsoft.com/office/drawing/2014/chart" uri="{C3380CC4-5D6E-409C-BE32-E72D297353CC}">
              <c16:uniqueId val="{00000004-95C9-4729-8209-CA963DFC54E9}"/>
            </c:ext>
          </c:extLst>
        </c:ser>
        <c:dLbls>
          <c:dLblPos val="outEnd"/>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74E1-4165-B008-43A46CC5DEAF}"/>
              </c:ext>
            </c:extLst>
          </c:dPt>
          <c:dPt>
            <c:idx val="1"/>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3-74E1-4165-B008-43A46CC5DEAF}"/>
              </c:ext>
            </c:extLst>
          </c:dPt>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mn-lt"/>
                    <a:ea typeface="+mn-ea"/>
                    <a:cs typeface="+mn-cs"/>
                  </a:defRPr>
                </a:pPr>
                <a:endParaRPr lang="fr-FR"/>
              </a:p>
            </c:txPr>
            <c:dLblPos val="outEnd"/>
            <c:showLegendKey val="0"/>
            <c:showVal val="1"/>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Profil!$B$102:$B$103</c:f>
              <c:strCache>
                <c:ptCount val="2"/>
                <c:pt idx="0">
                  <c:v>Fumeur</c:v>
                </c:pt>
                <c:pt idx="1">
                  <c:v>Non-fumeur</c:v>
                </c:pt>
              </c:strCache>
            </c:strRef>
          </c:cat>
          <c:val>
            <c:numRef>
              <c:f>Profil!$C$102:$C$103</c:f>
              <c:numCache>
                <c:formatCode>General</c:formatCode>
                <c:ptCount val="2"/>
                <c:pt idx="0">
                  <c:v>16</c:v>
                </c:pt>
                <c:pt idx="1">
                  <c:v>15</c:v>
                </c:pt>
              </c:numCache>
            </c:numRef>
          </c:val>
          <c:extLst xmlns:c16r2="http://schemas.microsoft.com/office/drawing/2015/06/chart">
            <c:ext xmlns:c16="http://schemas.microsoft.com/office/drawing/2014/chart" uri="{C3380CC4-5D6E-409C-BE32-E72D297353CC}">
              <c16:uniqueId val="{00000004-74E1-4165-B008-43A46CC5DEAF}"/>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1093-4520-8EBE-3103D1B45BC1}"/>
              </c:ext>
            </c:extLst>
          </c:dPt>
          <c:dPt>
            <c:idx val="1"/>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3-1093-4520-8EBE-3103D1B45BC1}"/>
              </c:ext>
            </c:extLst>
          </c:dPt>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dk1">
                        <a:lumMod val="65000"/>
                        <a:lumOff val="35000"/>
                      </a:schemeClr>
                    </a:solidFill>
                    <a:latin typeface="+mn-lt"/>
                    <a:ea typeface="+mn-ea"/>
                    <a:cs typeface="+mn-cs"/>
                  </a:defRPr>
                </a:pPr>
                <a:endParaRPr lang="fr-FR"/>
              </a:p>
            </c:txPr>
            <c:dLblPos val="outEnd"/>
            <c:showLegendKey val="0"/>
            <c:showVal val="1"/>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Connaissances!$B$35:$B$36</c:f>
              <c:strCache>
                <c:ptCount val="2"/>
                <c:pt idx="0">
                  <c:v>Oui</c:v>
                </c:pt>
                <c:pt idx="1">
                  <c:v>Non</c:v>
                </c:pt>
              </c:strCache>
            </c:strRef>
          </c:cat>
          <c:val>
            <c:numRef>
              <c:f>Connaissances!$C$35:$C$36</c:f>
              <c:numCache>
                <c:formatCode>General</c:formatCode>
                <c:ptCount val="2"/>
                <c:pt idx="0">
                  <c:v>20</c:v>
                </c:pt>
                <c:pt idx="1">
                  <c:v>11</c:v>
                </c:pt>
              </c:numCache>
            </c:numRef>
          </c:val>
          <c:extLst xmlns:c16r2="http://schemas.microsoft.com/office/drawing/2015/06/chart">
            <c:ext xmlns:c16="http://schemas.microsoft.com/office/drawing/2014/chart" uri="{C3380CC4-5D6E-409C-BE32-E72D297353CC}">
              <c16:uniqueId val="{00000004-1093-4520-8EBE-3103D1B45BC1}"/>
            </c:ext>
          </c:extLst>
        </c:ser>
        <c:dLbls>
          <c:showLegendKey val="0"/>
          <c:showVal val="0"/>
          <c:showCatName val="0"/>
          <c:showSerName val="0"/>
          <c:showPercent val="1"/>
          <c:showBubbleSize val="0"/>
          <c:showLeaderLines val="0"/>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7CE3-4A38-AEF4-87CF5A657FD8}"/>
              </c:ext>
            </c:extLst>
          </c:dPt>
          <c:dPt>
            <c:idx val="1"/>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3-7CE3-4A38-AEF4-87CF5A657FD8}"/>
              </c:ext>
            </c:extLst>
          </c:dPt>
          <c:dPt>
            <c:idx val="2"/>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5-7CE3-4A38-AEF4-87CF5A657FD8}"/>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Connaissances!$B$24:$B$26</c:f>
              <c:strCache>
                <c:ptCount val="3"/>
                <c:pt idx="0">
                  <c:v>Un gaz radioactif qui provient du sol</c:v>
                </c:pt>
                <c:pt idx="1">
                  <c:v>Un gaz qui provient des tapis, des meubles et de la peinture</c:v>
                </c:pt>
                <c:pt idx="2">
                  <c:v>NSP</c:v>
                </c:pt>
              </c:strCache>
            </c:strRef>
          </c:cat>
          <c:val>
            <c:numRef>
              <c:f>Connaissances!$C$24:$C$26</c:f>
              <c:numCache>
                <c:formatCode>General</c:formatCode>
                <c:ptCount val="3"/>
                <c:pt idx="0">
                  <c:v>15</c:v>
                </c:pt>
                <c:pt idx="1">
                  <c:v>3</c:v>
                </c:pt>
                <c:pt idx="2">
                  <c:v>2</c:v>
                </c:pt>
              </c:numCache>
            </c:numRef>
          </c:val>
          <c:extLst xmlns:c16r2="http://schemas.microsoft.com/office/drawing/2015/06/chart">
            <c:ext xmlns:c16="http://schemas.microsoft.com/office/drawing/2014/chart" uri="{C3380CC4-5D6E-409C-BE32-E72D297353CC}">
              <c16:uniqueId val="{00000006-7CE3-4A38-AEF4-87CF5A657FD8}"/>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DEAE-4937-BB35-A1548A2816BE}"/>
              </c:ext>
            </c:extLst>
          </c:dPt>
          <c:dPt>
            <c:idx val="1"/>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3-DEAE-4937-BB35-A1548A2816BE}"/>
              </c:ext>
            </c:extLst>
          </c:dPt>
          <c:dPt>
            <c:idx val="2"/>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5-DEAE-4937-BB35-A1548A2816BE}"/>
              </c:ext>
            </c:extLst>
          </c:dPt>
          <c:dPt>
            <c:idx val="3"/>
            <c:bubble3D val="0"/>
            <c:spPr>
              <a:solidFill>
                <a:schemeClr val="accent2">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DEAE-4937-BB35-A1548A2816BE}"/>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Connaissances!$D$35:$D$38</c:f>
              <c:strCache>
                <c:ptCount val="4"/>
                <c:pt idx="0">
                  <c:v>Un gaz radioactif qui provient du sol</c:v>
                </c:pt>
                <c:pt idx="1">
                  <c:v>Un gaz qui provient des tapis, des meubles et de la peinture</c:v>
                </c:pt>
                <c:pt idx="2">
                  <c:v>Un gaz qui est présent dans les climatiseurs et les réfrigérateurs</c:v>
                </c:pt>
                <c:pt idx="3">
                  <c:v>NSP</c:v>
                </c:pt>
              </c:strCache>
            </c:strRef>
          </c:cat>
          <c:val>
            <c:numRef>
              <c:f>Connaissances!$E$35:$E$38</c:f>
              <c:numCache>
                <c:formatCode>General</c:formatCode>
                <c:ptCount val="4"/>
                <c:pt idx="0">
                  <c:v>13</c:v>
                </c:pt>
                <c:pt idx="1">
                  <c:v>4</c:v>
                </c:pt>
                <c:pt idx="2">
                  <c:v>1</c:v>
                </c:pt>
                <c:pt idx="3">
                  <c:v>2</c:v>
                </c:pt>
              </c:numCache>
            </c:numRef>
          </c:val>
          <c:extLst xmlns:c16r2="http://schemas.microsoft.com/office/drawing/2015/06/chart">
            <c:ext xmlns:c16="http://schemas.microsoft.com/office/drawing/2014/chart" uri="{C3380CC4-5D6E-409C-BE32-E72D297353CC}">
              <c16:uniqueId val="{00000008-DEAE-4937-BB35-A1548A2816BE}"/>
            </c:ext>
          </c:extLst>
        </c:ser>
        <c:dLbls>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1">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svg"/><Relationship Id="rId1" Type="http://schemas.openxmlformats.org/officeDocument/2006/relationships/image" Target="../media/image5.png"/><Relationship Id="rId6" Type="http://schemas.openxmlformats.org/officeDocument/2006/relationships/image" Target="../media/image13.svg"/><Relationship Id="rId5" Type="http://schemas.openxmlformats.org/officeDocument/2006/relationships/image" Target="../media/image7.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svg"/><Relationship Id="rId1" Type="http://schemas.openxmlformats.org/officeDocument/2006/relationships/image" Target="../media/image5.png"/><Relationship Id="rId6" Type="http://schemas.openxmlformats.org/officeDocument/2006/relationships/image" Target="../media/image13.svg"/><Relationship Id="rId5" Type="http://schemas.openxmlformats.org/officeDocument/2006/relationships/image" Target="../media/image7.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87359A-BAD5-49F4-95D1-829F5286A6E4}"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0A6C897-CE24-49FA-8E71-A5FA346BB383}">
      <dgm:prSet/>
      <dgm:spPr/>
      <dgm:t>
        <a:bodyPr/>
        <a:lstStyle/>
        <a:p>
          <a:pPr rtl="0"/>
          <a:r>
            <a:rPr lang="fr-CA" dirty="0">
              <a:latin typeface="+mn-lt"/>
            </a:rPr>
            <a:t>Évaluer l'efficacité de la promotion du dépistage du radon auprès d'un groupe de fumeurs ou ex-fumeurs en processus de cessation tabagique</a:t>
          </a:r>
          <a:endParaRPr lang="en-US" dirty="0">
            <a:latin typeface="+mn-lt"/>
          </a:endParaRPr>
        </a:p>
      </dgm:t>
    </dgm:pt>
    <dgm:pt modelId="{C4A317E8-B287-4BF8-9C12-CE91D68A7CFA}" type="parTrans" cxnId="{B38F9DED-3F1B-4F01-BE6C-50C69B02D784}">
      <dgm:prSet/>
      <dgm:spPr/>
      <dgm:t>
        <a:bodyPr/>
        <a:lstStyle/>
        <a:p>
          <a:endParaRPr lang="en-US"/>
        </a:p>
      </dgm:t>
    </dgm:pt>
    <dgm:pt modelId="{FBC18CDD-44B1-4474-8AB0-0EC86C7FC1FD}" type="sibTrans" cxnId="{B38F9DED-3F1B-4F01-BE6C-50C69B02D784}">
      <dgm:prSet/>
      <dgm:spPr/>
      <dgm:t>
        <a:bodyPr/>
        <a:lstStyle/>
        <a:p>
          <a:endParaRPr lang="en-US"/>
        </a:p>
      </dgm:t>
    </dgm:pt>
    <dgm:pt modelId="{F36A938C-8413-478B-8CA2-D5732D4A9FD1}">
      <dgm:prSet/>
      <dgm:spPr/>
      <dgm:t>
        <a:bodyPr/>
        <a:lstStyle/>
        <a:p>
          <a:r>
            <a:rPr lang="fr-CA" dirty="0"/>
            <a:t>Déterminer la réceptivité à l'intervention</a:t>
          </a:r>
          <a:endParaRPr lang="en-US" dirty="0"/>
        </a:p>
      </dgm:t>
    </dgm:pt>
    <dgm:pt modelId="{8A0C161A-D7CA-4746-97BB-56C69850703A}" type="parTrans" cxnId="{5A1EF86A-9EA9-4872-9B53-45AE5236B2A7}">
      <dgm:prSet/>
      <dgm:spPr/>
      <dgm:t>
        <a:bodyPr/>
        <a:lstStyle/>
        <a:p>
          <a:endParaRPr lang="en-US"/>
        </a:p>
      </dgm:t>
    </dgm:pt>
    <dgm:pt modelId="{E395B358-2ADA-404D-AA1C-0995562CC1EB}" type="sibTrans" cxnId="{5A1EF86A-9EA9-4872-9B53-45AE5236B2A7}">
      <dgm:prSet/>
      <dgm:spPr/>
      <dgm:t>
        <a:bodyPr/>
        <a:lstStyle/>
        <a:p>
          <a:endParaRPr lang="en-US"/>
        </a:p>
      </dgm:t>
    </dgm:pt>
    <dgm:pt modelId="{CE94F7F3-CFBD-4B4D-8617-71F6B7DB6599}">
      <dgm:prSet/>
      <dgm:spPr/>
      <dgm:t>
        <a:bodyPr/>
        <a:lstStyle/>
        <a:p>
          <a:r>
            <a:rPr lang="fr-CA" dirty="0"/>
            <a:t>Identifier la nature des questions et le niveau d'expertise requis pour y répondre</a:t>
          </a:r>
          <a:endParaRPr lang="en-US" dirty="0"/>
        </a:p>
      </dgm:t>
    </dgm:pt>
    <dgm:pt modelId="{9CFAFBD4-443F-442A-8F4E-1A3926FCE3B9}" type="parTrans" cxnId="{839339A2-F8EB-400C-831B-A0A3CD1961C1}">
      <dgm:prSet/>
      <dgm:spPr/>
      <dgm:t>
        <a:bodyPr/>
        <a:lstStyle/>
        <a:p>
          <a:endParaRPr lang="en-US"/>
        </a:p>
      </dgm:t>
    </dgm:pt>
    <dgm:pt modelId="{6165F400-CBEF-41DE-B4BE-1D876455C823}" type="sibTrans" cxnId="{839339A2-F8EB-400C-831B-A0A3CD1961C1}">
      <dgm:prSet/>
      <dgm:spPr/>
      <dgm:t>
        <a:bodyPr/>
        <a:lstStyle/>
        <a:p>
          <a:endParaRPr lang="en-US"/>
        </a:p>
      </dgm:t>
    </dgm:pt>
    <dgm:pt modelId="{183F0031-9F0C-4CD3-8473-2C6586FA18C3}" type="pres">
      <dgm:prSet presAssocID="{DA87359A-BAD5-49F4-95D1-829F5286A6E4}" presName="root" presStyleCnt="0">
        <dgm:presLayoutVars>
          <dgm:dir/>
          <dgm:resizeHandles val="exact"/>
        </dgm:presLayoutVars>
      </dgm:prSet>
      <dgm:spPr/>
      <dgm:t>
        <a:bodyPr/>
        <a:lstStyle/>
        <a:p>
          <a:endParaRPr lang="fr-CA"/>
        </a:p>
      </dgm:t>
    </dgm:pt>
    <dgm:pt modelId="{54B6E07E-A42E-4067-8C6D-A1D370A0D38C}" type="pres">
      <dgm:prSet presAssocID="{90A6C897-CE24-49FA-8E71-A5FA346BB383}" presName="compNode" presStyleCnt="0"/>
      <dgm:spPr/>
    </dgm:pt>
    <dgm:pt modelId="{1ADAC57F-50AB-4D8B-9721-29E70AA6BA5D}" type="pres">
      <dgm:prSet presAssocID="{90A6C897-CE24-49FA-8E71-A5FA346BB383}" presName="iconRect" presStyleLbl="node1" presStyleIdx="0" presStyleCnt="3"/>
      <dgm:spPr>
        <a:blipFill>
          <a:blip xmlns:r="http://schemas.openxmlformats.org/officeDocument/2006/relationships" r:embed="rId1">
            <a:extLs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esearch contour"/>
        </a:ext>
      </dgm:extLst>
    </dgm:pt>
    <dgm:pt modelId="{62DF3628-CD4E-4E20-98B5-B8FAD8F45819}" type="pres">
      <dgm:prSet presAssocID="{90A6C897-CE24-49FA-8E71-A5FA346BB383}" presName="spaceRect" presStyleCnt="0"/>
      <dgm:spPr/>
    </dgm:pt>
    <dgm:pt modelId="{A9CC9627-2946-498C-9B7D-3D955FEE9C4E}" type="pres">
      <dgm:prSet presAssocID="{90A6C897-CE24-49FA-8E71-A5FA346BB383}" presName="textRect" presStyleLbl="revTx" presStyleIdx="0" presStyleCnt="3">
        <dgm:presLayoutVars>
          <dgm:chMax val="1"/>
          <dgm:chPref val="1"/>
        </dgm:presLayoutVars>
      </dgm:prSet>
      <dgm:spPr/>
      <dgm:t>
        <a:bodyPr/>
        <a:lstStyle/>
        <a:p>
          <a:endParaRPr lang="fr-CA"/>
        </a:p>
      </dgm:t>
    </dgm:pt>
    <dgm:pt modelId="{242814AB-6AEA-479D-9F90-331AA3F42255}" type="pres">
      <dgm:prSet presAssocID="{FBC18CDD-44B1-4474-8AB0-0EC86C7FC1FD}" presName="sibTrans" presStyleCnt="0"/>
      <dgm:spPr/>
    </dgm:pt>
    <dgm:pt modelId="{220E4175-F49D-4655-A0C8-E14BE2A75180}" type="pres">
      <dgm:prSet presAssocID="{F36A938C-8413-478B-8CA2-D5732D4A9FD1}" presName="compNode" presStyleCnt="0"/>
      <dgm:spPr/>
    </dgm:pt>
    <dgm:pt modelId="{4746E0CB-2A09-4872-BE0D-5CF1EBFA9CAC}" type="pres">
      <dgm:prSet presAssocID="{F36A938C-8413-478B-8CA2-D5732D4A9FD1}" presName="iconRect" presStyleLbl="node1" presStyleIdx="1" presStyleCnt="3"/>
      <dgm:spPr>
        <a:blipFill>
          <a:blip xmlns:r="http://schemas.openxmlformats.org/officeDocument/2006/relationships" r:embed="rId3">
            <a:extLs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ar contour"/>
        </a:ext>
      </dgm:extLst>
    </dgm:pt>
    <dgm:pt modelId="{55241520-9AB2-4E29-87CB-390EF6FB0514}" type="pres">
      <dgm:prSet presAssocID="{F36A938C-8413-478B-8CA2-D5732D4A9FD1}" presName="spaceRect" presStyleCnt="0"/>
      <dgm:spPr/>
    </dgm:pt>
    <dgm:pt modelId="{D0C54391-A023-4219-97F8-0B269BA52E2B}" type="pres">
      <dgm:prSet presAssocID="{F36A938C-8413-478B-8CA2-D5732D4A9FD1}" presName="textRect" presStyleLbl="revTx" presStyleIdx="1" presStyleCnt="3">
        <dgm:presLayoutVars>
          <dgm:chMax val="1"/>
          <dgm:chPref val="1"/>
        </dgm:presLayoutVars>
      </dgm:prSet>
      <dgm:spPr/>
      <dgm:t>
        <a:bodyPr/>
        <a:lstStyle/>
        <a:p>
          <a:endParaRPr lang="fr-CA"/>
        </a:p>
      </dgm:t>
    </dgm:pt>
    <dgm:pt modelId="{D433B525-08EB-413A-9F7F-57D4F8701742}" type="pres">
      <dgm:prSet presAssocID="{E395B358-2ADA-404D-AA1C-0995562CC1EB}" presName="sibTrans" presStyleCnt="0"/>
      <dgm:spPr/>
    </dgm:pt>
    <dgm:pt modelId="{F828C436-5953-4DC4-94A2-74C8F9841EA1}" type="pres">
      <dgm:prSet presAssocID="{CE94F7F3-CFBD-4B4D-8617-71F6B7DB6599}" presName="compNode" presStyleCnt="0"/>
      <dgm:spPr/>
    </dgm:pt>
    <dgm:pt modelId="{B9595EEF-87D9-4B12-B77B-5AA2F3CBC84B}" type="pres">
      <dgm:prSet presAssocID="{CE94F7F3-CFBD-4B4D-8617-71F6B7DB6599}" presName="iconRect" presStyleLbl="node1" presStyleIdx="2" presStyleCnt="3"/>
      <dgm:spPr>
        <a:blipFill>
          <a:blip xmlns:r="http://schemas.openxmlformats.org/officeDocument/2006/relationships" r:embed="rId5">
            <a:extLs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contour"/>
        </a:ext>
      </dgm:extLst>
    </dgm:pt>
    <dgm:pt modelId="{E05C7FF5-5006-46F6-8E5A-FCE30B048161}" type="pres">
      <dgm:prSet presAssocID="{CE94F7F3-CFBD-4B4D-8617-71F6B7DB6599}" presName="spaceRect" presStyleCnt="0"/>
      <dgm:spPr/>
    </dgm:pt>
    <dgm:pt modelId="{6721E9EB-601B-4B4E-8486-B52D90EF445C}" type="pres">
      <dgm:prSet presAssocID="{CE94F7F3-CFBD-4B4D-8617-71F6B7DB6599}" presName="textRect" presStyleLbl="revTx" presStyleIdx="2" presStyleCnt="3">
        <dgm:presLayoutVars>
          <dgm:chMax val="1"/>
          <dgm:chPref val="1"/>
        </dgm:presLayoutVars>
      </dgm:prSet>
      <dgm:spPr/>
      <dgm:t>
        <a:bodyPr/>
        <a:lstStyle/>
        <a:p>
          <a:endParaRPr lang="fr-CA"/>
        </a:p>
      </dgm:t>
    </dgm:pt>
  </dgm:ptLst>
  <dgm:cxnLst>
    <dgm:cxn modelId="{839339A2-F8EB-400C-831B-A0A3CD1961C1}" srcId="{DA87359A-BAD5-49F4-95D1-829F5286A6E4}" destId="{CE94F7F3-CFBD-4B4D-8617-71F6B7DB6599}" srcOrd="2" destOrd="0" parTransId="{9CFAFBD4-443F-442A-8F4E-1A3926FCE3B9}" sibTransId="{6165F400-CBEF-41DE-B4BE-1D876455C823}"/>
    <dgm:cxn modelId="{B38F9DED-3F1B-4F01-BE6C-50C69B02D784}" srcId="{DA87359A-BAD5-49F4-95D1-829F5286A6E4}" destId="{90A6C897-CE24-49FA-8E71-A5FA346BB383}" srcOrd="0" destOrd="0" parTransId="{C4A317E8-B287-4BF8-9C12-CE91D68A7CFA}" sibTransId="{FBC18CDD-44B1-4474-8AB0-0EC86C7FC1FD}"/>
    <dgm:cxn modelId="{C1F92DDB-2D79-4935-826B-4BBE392094B5}" type="presOf" srcId="{90A6C897-CE24-49FA-8E71-A5FA346BB383}" destId="{A9CC9627-2946-498C-9B7D-3D955FEE9C4E}" srcOrd="0" destOrd="0" presId="urn:microsoft.com/office/officeart/2018/2/layout/IconLabelList"/>
    <dgm:cxn modelId="{EDF83BB7-D492-459E-B699-D31D4AD23696}" type="presOf" srcId="{F36A938C-8413-478B-8CA2-D5732D4A9FD1}" destId="{D0C54391-A023-4219-97F8-0B269BA52E2B}" srcOrd="0" destOrd="0" presId="urn:microsoft.com/office/officeart/2018/2/layout/IconLabelList"/>
    <dgm:cxn modelId="{5A1EF86A-9EA9-4872-9B53-45AE5236B2A7}" srcId="{DA87359A-BAD5-49F4-95D1-829F5286A6E4}" destId="{F36A938C-8413-478B-8CA2-D5732D4A9FD1}" srcOrd="1" destOrd="0" parTransId="{8A0C161A-D7CA-4746-97BB-56C69850703A}" sibTransId="{E395B358-2ADA-404D-AA1C-0995562CC1EB}"/>
    <dgm:cxn modelId="{97E268D8-DC1A-446F-926E-61210DBB6634}" type="presOf" srcId="{DA87359A-BAD5-49F4-95D1-829F5286A6E4}" destId="{183F0031-9F0C-4CD3-8473-2C6586FA18C3}" srcOrd="0" destOrd="0" presId="urn:microsoft.com/office/officeart/2018/2/layout/IconLabelList"/>
    <dgm:cxn modelId="{8F72E059-CE93-4255-9FBA-5F01774CD0F4}" type="presOf" srcId="{CE94F7F3-CFBD-4B4D-8617-71F6B7DB6599}" destId="{6721E9EB-601B-4B4E-8486-B52D90EF445C}" srcOrd="0" destOrd="0" presId="urn:microsoft.com/office/officeart/2018/2/layout/IconLabelList"/>
    <dgm:cxn modelId="{73230DAB-2445-4A4B-83C0-A51C8F40A4A4}" type="presParOf" srcId="{183F0031-9F0C-4CD3-8473-2C6586FA18C3}" destId="{54B6E07E-A42E-4067-8C6D-A1D370A0D38C}" srcOrd="0" destOrd="0" presId="urn:microsoft.com/office/officeart/2018/2/layout/IconLabelList"/>
    <dgm:cxn modelId="{5A380E64-4F28-4637-819D-7DBDC7A4FF6C}" type="presParOf" srcId="{54B6E07E-A42E-4067-8C6D-A1D370A0D38C}" destId="{1ADAC57F-50AB-4D8B-9721-29E70AA6BA5D}" srcOrd="0" destOrd="0" presId="urn:microsoft.com/office/officeart/2018/2/layout/IconLabelList"/>
    <dgm:cxn modelId="{B48CB2CE-F09E-46A7-9FFE-B830AD536AFF}" type="presParOf" srcId="{54B6E07E-A42E-4067-8C6D-A1D370A0D38C}" destId="{62DF3628-CD4E-4E20-98B5-B8FAD8F45819}" srcOrd="1" destOrd="0" presId="urn:microsoft.com/office/officeart/2018/2/layout/IconLabelList"/>
    <dgm:cxn modelId="{49982108-967A-470E-BF3A-EA00B8493E67}" type="presParOf" srcId="{54B6E07E-A42E-4067-8C6D-A1D370A0D38C}" destId="{A9CC9627-2946-498C-9B7D-3D955FEE9C4E}" srcOrd="2" destOrd="0" presId="urn:microsoft.com/office/officeart/2018/2/layout/IconLabelList"/>
    <dgm:cxn modelId="{8ACE471E-2D8D-4913-8E19-1497DC97441F}" type="presParOf" srcId="{183F0031-9F0C-4CD3-8473-2C6586FA18C3}" destId="{242814AB-6AEA-479D-9F90-331AA3F42255}" srcOrd="1" destOrd="0" presId="urn:microsoft.com/office/officeart/2018/2/layout/IconLabelList"/>
    <dgm:cxn modelId="{55F677C6-6E27-46F5-97B6-30C0102B4F04}" type="presParOf" srcId="{183F0031-9F0C-4CD3-8473-2C6586FA18C3}" destId="{220E4175-F49D-4655-A0C8-E14BE2A75180}" srcOrd="2" destOrd="0" presId="urn:microsoft.com/office/officeart/2018/2/layout/IconLabelList"/>
    <dgm:cxn modelId="{64B87DAF-CBE2-4BC9-BDB7-C2909C627E7C}" type="presParOf" srcId="{220E4175-F49D-4655-A0C8-E14BE2A75180}" destId="{4746E0CB-2A09-4872-BE0D-5CF1EBFA9CAC}" srcOrd="0" destOrd="0" presId="urn:microsoft.com/office/officeart/2018/2/layout/IconLabelList"/>
    <dgm:cxn modelId="{DACB9953-AE63-4938-B410-95516B0DA05A}" type="presParOf" srcId="{220E4175-F49D-4655-A0C8-E14BE2A75180}" destId="{55241520-9AB2-4E29-87CB-390EF6FB0514}" srcOrd="1" destOrd="0" presId="urn:microsoft.com/office/officeart/2018/2/layout/IconLabelList"/>
    <dgm:cxn modelId="{309029D0-2341-467A-97AA-67EAD7D08916}" type="presParOf" srcId="{220E4175-F49D-4655-A0C8-E14BE2A75180}" destId="{D0C54391-A023-4219-97F8-0B269BA52E2B}" srcOrd="2" destOrd="0" presId="urn:microsoft.com/office/officeart/2018/2/layout/IconLabelList"/>
    <dgm:cxn modelId="{479458DF-87E1-4543-A22B-B69F12AEA369}" type="presParOf" srcId="{183F0031-9F0C-4CD3-8473-2C6586FA18C3}" destId="{D433B525-08EB-413A-9F7F-57D4F8701742}" srcOrd="3" destOrd="0" presId="urn:microsoft.com/office/officeart/2018/2/layout/IconLabelList"/>
    <dgm:cxn modelId="{EB438A74-2022-4633-A7C8-FE4C1609B90A}" type="presParOf" srcId="{183F0031-9F0C-4CD3-8473-2C6586FA18C3}" destId="{F828C436-5953-4DC4-94A2-74C8F9841EA1}" srcOrd="4" destOrd="0" presId="urn:microsoft.com/office/officeart/2018/2/layout/IconLabelList"/>
    <dgm:cxn modelId="{D1A91599-6B5F-40FF-BB0E-C1539D4CAECD}" type="presParOf" srcId="{F828C436-5953-4DC4-94A2-74C8F9841EA1}" destId="{B9595EEF-87D9-4B12-B77B-5AA2F3CBC84B}" srcOrd="0" destOrd="0" presId="urn:microsoft.com/office/officeart/2018/2/layout/IconLabelList"/>
    <dgm:cxn modelId="{8253F832-0DD2-4208-AACD-A60BFE5BE823}" type="presParOf" srcId="{F828C436-5953-4DC4-94A2-74C8F9841EA1}" destId="{E05C7FF5-5006-46F6-8E5A-FCE30B048161}" srcOrd="1" destOrd="0" presId="urn:microsoft.com/office/officeart/2018/2/layout/IconLabelList"/>
    <dgm:cxn modelId="{D81AE397-5385-4062-B309-FFF62A70D8B7}" type="presParOf" srcId="{F828C436-5953-4DC4-94A2-74C8F9841EA1}" destId="{6721E9EB-601B-4B4E-8486-B52D90EF445C}"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2609B7-7FFC-4B72-B586-30DC171022EF}" type="doc">
      <dgm:prSet loTypeId="urn:microsoft.com/office/officeart/2016/7/layout/BasicTimeline" loCatId="timeline" qsTypeId="urn:microsoft.com/office/officeart/2005/8/quickstyle/simple1" qsCatId="simple" csTypeId="urn:microsoft.com/office/officeart/2005/8/colors/accent1_2" csCatId="accent1" phldr="1"/>
      <dgm:spPr/>
      <dgm:t>
        <a:bodyPr/>
        <a:lstStyle/>
        <a:p>
          <a:endParaRPr lang="fr-CA"/>
        </a:p>
      </dgm:t>
    </dgm:pt>
    <dgm:pt modelId="{D4ACF0DC-A9B5-462F-9FF8-37041564CB0E}">
      <dgm:prSet phldrT="[Texte]" phldr="0"/>
      <dgm:spPr/>
      <dgm:t>
        <a:bodyPr/>
        <a:lstStyle/>
        <a:p>
          <a:pPr rtl="0">
            <a:defRPr b="1"/>
          </a:pPr>
          <a:r>
            <a:rPr lang="fr-CA" dirty="0">
              <a:latin typeface="Calibri Light" panose="020F0302020204030204"/>
            </a:rPr>
            <a:t>Recrutement au CAT</a:t>
          </a:r>
          <a:endParaRPr lang="fr-CA" dirty="0"/>
        </a:p>
      </dgm:t>
    </dgm:pt>
    <dgm:pt modelId="{63511BEB-CBCE-4206-8399-A770DB4CE4D4}" type="parTrans" cxnId="{FF4CFB37-615C-4B45-B5E8-CEF9FB6F0C55}">
      <dgm:prSet/>
      <dgm:spPr/>
      <dgm:t>
        <a:bodyPr/>
        <a:lstStyle/>
        <a:p>
          <a:endParaRPr lang="fr-CA"/>
        </a:p>
      </dgm:t>
    </dgm:pt>
    <dgm:pt modelId="{8D817E41-6B6B-4A3D-A6A1-A6CD86AB4B8C}" type="sibTrans" cxnId="{FF4CFB37-615C-4B45-B5E8-CEF9FB6F0C55}">
      <dgm:prSet/>
      <dgm:spPr/>
      <dgm:t>
        <a:bodyPr/>
        <a:lstStyle/>
        <a:p>
          <a:endParaRPr lang="fr-CA"/>
        </a:p>
      </dgm:t>
    </dgm:pt>
    <dgm:pt modelId="{FCCDDFE9-725B-4725-A992-B822C3BC4DF8}">
      <dgm:prSet phldrT="[Texte]" phldr="0"/>
      <dgm:spPr/>
      <dgm:t>
        <a:bodyPr/>
        <a:lstStyle/>
        <a:p>
          <a:pPr rtl="0"/>
          <a:r>
            <a:rPr lang="fr-CA" dirty="0">
              <a:latin typeface="Calibri Light" panose="020F0302020204030204"/>
            </a:rPr>
            <a:t>À partir de la 2</a:t>
          </a:r>
          <a:r>
            <a:rPr lang="fr-CA" baseline="30000" dirty="0">
              <a:latin typeface="Calibri Light" panose="020F0302020204030204"/>
            </a:rPr>
            <a:t>e</a:t>
          </a:r>
          <a:r>
            <a:rPr lang="fr-CA" dirty="0">
              <a:latin typeface="Calibri Light" panose="020F0302020204030204"/>
            </a:rPr>
            <a:t> rencontre avec la personne intervenante</a:t>
          </a:r>
          <a:endParaRPr lang="fr-CA" dirty="0"/>
        </a:p>
      </dgm:t>
    </dgm:pt>
    <dgm:pt modelId="{CFC33E56-A2AE-460D-9BB3-89DA44735D8F}" type="parTrans" cxnId="{ADDBBC58-1151-4DD8-94B9-F5EF97DC842E}">
      <dgm:prSet/>
      <dgm:spPr/>
      <dgm:t>
        <a:bodyPr/>
        <a:lstStyle/>
        <a:p>
          <a:endParaRPr lang="fr-CA"/>
        </a:p>
      </dgm:t>
    </dgm:pt>
    <dgm:pt modelId="{A8D6CE68-8211-4511-B9B1-9F8AD3519FCA}" type="sibTrans" cxnId="{ADDBBC58-1151-4DD8-94B9-F5EF97DC842E}">
      <dgm:prSet/>
      <dgm:spPr/>
      <dgm:t>
        <a:bodyPr/>
        <a:lstStyle/>
        <a:p>
          <a:endParaRPr lang="fr-CA"/>
        </a:p>
      </dgm:t>
    </dgm:pt>
    <dgm:pt modelId="{0B2747B2-B347-49D2-9165-99C60AE68781}">
      <dgm:prSet phldrT="[Texte]" phldr="0"/>
      <dgm:spPr/>
      <dgm:t>
        <a:bodyPr/>
        <a:lstStyle/>
        <a:p>
          <a:pPr rtl="0">
            <a:defRPr b="1"/>
          </a:pPr>
          <a:r>
            <a:rPr lang="fr-CA" dirty="0">
              <a:latin typeface="Calibri Light" panose="020F0302020204030204"/>
            </a:rPr>
            <a:t>Consentement verbal, </a:t>
          </a:r>
          <a:br>
            <a:rPr lang="fr-CA" dirty="0">
              <a:latin typeface="Calibri Light" panose="020F0302020204030204"/>
            </a:rPr>
          </a:br>
          <a:r>
            <a:rPr lang="fr-CA" dirty="0">
              <a:latin typeface="Calibri Light" panose="020F0302020204030204"/>
            </a:rPr>
            <a:t>Questionnaire 1 et intervention</a:t>
          </a:r>
          <a:endParaRPr lang="fr-CA" dirty="0"/>
        </a:p>
      </dgm:t>
    </dgm:pt>
    <dgm:pt modelId="{530090DA-A430-43BF-BFFE-82970FF1A205}" type="parTrans" cxnId="{7F339CF4-CBE0-4BDA-9E07-D0FB810E2067}">
      <dgm:prSet/>
      <dgm:spPr/>
      <dgm:t>
        <a:bodyPr/>
        <a:lstStyle/>
        <a:p>
          <a:endParaRPr lang="fr-CA"/>
        </a:p>
      </dgm:t>
    </dgm:pt>
    <dgm:pt modelId="{1CB54266-312E-4D13-9598-A936BF4CF8D0}" type="sibTrans" cxnId="{7F339CF4-CBE0-4BDA-9E07-D0FB810E2067}">
      <dgm:prSet/>
      <dgm:spPr/>
      <dgm:t>
        <a:bodyPr/>
        <a:lstStyle/>
        <a:p>
          <a:endParaRPr lang="fr-CA"/>
        </a:p>
      </dgm:t>
    </dgm:pt>
    <dgm:pt modelId="{79A95C27-9AC1-450F-8437-A81E029621EC}">
      <dgm:prSet phldrT="[Texte]" phldr="0"/>
      <dgm:spPr/>
      <dgm:t>
        <a:bodyPr/>
        <a:lstStyle/>
        <a:p>
          <a:pPr rtl="0"/>
          <a:r>
            <a:rPr lang="fr-CA" dirty="0">
              <a:latin typeface="Calibri Light" panose="020F0302020204030204"/>
            </a:rPr>
            <a:t> 4 semaines post recrutement</a:t>
          </a:r>
          <a:endParaRPr lang="fr-CA" dirty="0"/>
        </a:p>
      </dgm:t>
    </dgm:pt>
    <dgm:pt modelId="{F4C92EA2-43E9-4941-81FE-125B855124FA}" type="parTrans" cxnId="{6B09FF19-2A1C-4AAA-9305-108877AA1005}">
      <dgm:prSet/>
      <dgm:spPr/>
      <dgm:t>
        <a:bodyPr/>
        <a:lstStyle/>
        <a:p>
          <a:endParaRPr lang="fr-CA"/>
        </a:p>
      </dgm:t>
    </dgm:pt>
    <dgm:pt modelId="{80861991-DED3-4726-B1F0-6B063EF61C94}" type="sibTrans" cxnId="{6B09FF19-2A1C-4AAA-9305-108877AA1005}">
      <dgm:prSet/>
      <dgm:spPr/>
      <dgm:t>
        <a:bodyPr/>
        <a:lstStyle/>
        <a:p>
          <a:endParaRPr lang="fr-CA"/>
        </a:p>
      </dgm:t>
    </dgm:pt>
    <dgm:pt modelId="{91869A77-FF72-4DFE-A48F-B95E050384BE}">
      <dgm:prSet phldrT="[Texte]" phldr="0"/>
      <dgm:spPr/>
      <dgm:t>
        <a:bodyPr/>
        <a:lstStyle/>
        <a:p>
          <a:pPr rtl="0">
            <a:defRPr b="1"/>
          </a:pPr>
          <a:r>
            <a:rPr lang="fr-CA">
              <a:latin typeface="Calibri Light" panose="020F0302020204030204"/>
            </a:rPr>
            <a:t>Questionnaire 2</a:t>
          </a:r>
          <a:endParaRPr lang="fr-CA"/>
        </a:p>
      </dgm:t>
    </dgm:pt>
    <dgm:pt modelId="{CBEED287-8608-431A-A0AE-F27D10D21372}" type="parTrans" cxnId="{CFC6F16E-814A-4325-944A-C4806458DC2B}">
      <dgm:prSet/>
      <dgm:spPr/>
      <dgm:t>
        <a:bodyPr/>
        <a:lstStyle/>
        <a:p>
          <a:endParaRPr lang="fr-CA"/>
        </a:p>
      </dgm:t>
    </dgm:pt>
    <dgm:pt modelId="{5693F317-EA22-44BC-B2A8-87C9D457A8F9}" type="sibTrans" cxnId="{CFC6F16E-814A-4325-944A-C4806458DC2B}">
      <dgm:prSet/>
      <dgm:spPr/>
      <dgm:t>
        <a:bodyPr/>
        <a:lstStyle/>
        <a:p>
          <a:endParaRPr lang="fr-CA"/>
        </a:p>
      </dgm:t>
    </dgm:pt>
    <dgm:pt modelId="{ECB5C3D2-93C9-40D6-86F7-D50DF6E1A856}">
      <dgm:prSet phldrT="[Texte]" phldr="0"/>
      <dgm:spPr/>
      <dgm:t>
        <a:bodyPr/>
        <a:lstStyle/>
        <a:p>
          <a:pPr rtl="0"/>
          <a:r>
            <a:rPr lang="fr-CA">
              <a:latin typeface="Calibri Light" panose="020F0302020204030204"/>
            </a:rPr>
            <a:t>4-8 semaines post questionnaire 1</a:t>
          </a:r>
          <a:endParaRPr lang="fr-CA"/>
        </a:p>
      </dgm:t>
    </dgm:pt>
    <dgm:pt modelId="{83B1AE8B-425C-41AC-849D-913321218A6E}" type="parTrans" cxnId="{298D7089-9371-4A22-AC88-7F4D3532069E}">
      <dgm:prSet/>
      <dgm:spPr/>
      <dgm:t>
        <a:bodyPr/>
        <a:lstStyle/>
        <a:p>
          <a:endParaRPr lang="fr-CA"/>
        </a:p>
      </dgm:t>
    </dgm:pt>
    <dgm:pt modelId="{6D975A88-0DE4-438E-83FD-05E79B3BA16B}" type="sibTrans" cxnId="{298D7089-9371-4A22-AC88-7F4D3532069E}">
      <dgm:prSet/>
      <dgm:spPr/>
      <dgm:t>
        <a:bodyPr/>
        <a:lstStyle/>
        <a:p>
          <a:endParaRPr lang="fr-CA"/>
        </a:p>
      </dgm:t>
    </dgm:pt>
    <dgm:pt modelId="{47DB8186-D953-4BD1-9D64-C43E2B9CB684}" type="pres">
      <dgm:prSet presAssocID="{7A2609B7-7FFC-4B72-B586-30DC171022EF}" presName="root" presStyleCnt="0">
        <dgm:presLayoutVars>
          <dgm:chMax/>
          <dgm:chPref/>
          <dgm:animLvl val="lvl"/>
        </dgm:presLayoutVars>
      </dgm:prSet>
      <dgm:spPr/>
      <dgm:t>
        <a:bodyPr/>
        <a:lstStyle/>
        <a:p>
          <a:endParaRPr lang="fr-CA"/>
        </a:p>
      </dgm:t>
    </dgm:pt>
    <dgm:pt modelId="{2438D570-E3CC-4C2D-A534-999342ECA8D3}" type="pres">
      <dgm:prSet presAssocID="{7A2609B7-7FFC-4B72-B586-30DC171022EF}" presName="divider" presStyleLbl="fgAccFollowNode1" presStyleIdx="0" presStyleCnt="1"/>
      <dgm:spPr>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tailEnd type="triangle" w="lg" len="lg"/>
        </a:ln>
        <a:effectLst/>
      </dgm:spPr>
    </dgm:pt>
    <dgm:pt modelId="{8273DF4B-9BC6-42D9-A765-CA3A1CD41AC5}" type="pres">
      <dgm:prSet presAssocID="{7A2609B7-7FFC-4B72-B586-30DC171022EF}" presName="nodes" presStyleCnt="0">
        <dgm:presLayoutVars>
          <dgm:chMax/>
          <dgm:chPref/>
          <dgm:animLvl val="lvl"/>
        </dgm:presLayoutVars>
      </dgm:prSet>
      <dgm:spPr/>
    </dgm:pt>
    <dgm:pt modelId="{CA47B979-D8E8-4E22-B462-5D366306D779}" type="pres">
      <dgm:prSet presAssocID="{D4ACF0DC-A9B5-462F-9FF8-37041564CB0E}" presName="composite" presStyleCnt="0"/>
      <dgm:spPr/>
    </dgm:pt>
    <dgm:pt modelId="{BB7EE82A-7554-4331-9BDB-955E309FDCC0}" type="pres">
      <dgm:prSet presAssocID="{D4ACF0DC-A9B5-462F-9FF8-37041564CB0E}" presName="L1TextContainer" presStyleLbl="revTx" presStyleIdx="0" presStyleCnt="3">
        <dgm:presLayoutVars>
          <dgm:chMax val="1"/>
          <dgm:chPref val="1"/>
          <dgm:bulletEnabled val="1"/>
        </dgm:presLayoutVars>
      </dgm:prSet>
      <dgm:spPr/>
      <dgm:t>
        <a:bodyPr/>
        <a:lstStyle/>
        <a:p>
          <a:endParaRPr lang="fr-CA"/>
        </a:p>
      </dgm:t>
    </dgm:pt>
    <dgm:pt modelId="{F9AE0BB2-8E96-4A75-972E-A6123BD8255B}" type="pres">
      <dgm:prSet presAssocID="{D4ACF0DC-A9B5-462F-9FF8-37041564CB0E}" presName="L2TextContainerWrapper" presStyleCnt="0">
        <dgm:presLayoutVars>
          <dgm:chMax val="0"/>
          <dgm:chPref val="0"/>
          <dgm:bulletEnabled val="1"/>
        </dgm:presLayoutVars>
      </dgm:prSet>
      <dgm:spPr/>
    </dgm:pt>
    <dgm:pt modelId="{D3AFB0FE-B037-434C-AB9A-F2135E3227EA}" type="pres">
      <dgm:prSet presAssocID="{D4ACF0DC-A9B5-462F-9FF8-37041564CB0E}" presName="L2TextContainer" presStyleLbl="bgAcc1" presStyleIdx="0" presStyleCnt="3"/>
      <dgm:spPr/>
      <dgm:t>
        <a:bodyPr/>
        <a:lstStyle/>
        <a:p>
          <a:endParaRPr lang="fr-CA"/>
        </a:p>
      </dgm:t>
    </dgm:pt>
    <dgm:pt modelId="{2274D321-0ECC-41C8-923B-1CB90B9F7DAB}" type="pres">
      <dgm:prSet presAssocID="{D4ACF0DC-A9B5-462F-9FF8-37041564CB0E}" presName="FlexibleEmptyPlaceHolder" presStyleCnt="0"/>
      <dgm:spPr/>
    </dgm:pt>
    <dgm:pt modelId="{CAEE1F86-86E5-4811-B4EA-226CD4BF8272}" type="pres">
      <dgm:prSet presAssocID="{D4ACF0DC-A9B5-462F-9FF8-37041564CB0E}" presName="ConnectLine" presStyleLbl="sibTrans1D1" presStyleIdx="0" presStyleCnt="3"/>
      <dgm:spPr>
        <a:noFill/>
        <a:ln w="6350" cap="flat" cmpd="sng" algn="ctr">
          <a:solidFill>
            <a:schemeClr val="accent1">
              <a:hueOff val="0"/>
              <a:satOff val="0"/>
              <a:lumOff val="0"/>
              <a:alphaOff val="0"/>
            </a:schemeClr>
          </a:solidFill>
          <a:prstDash val="dash"/>
          <a:miter lim="800000"/>
        </a:ln>
        <a:effectLst/>
      </dgm:spPr>
    </dgm:pt>
    <dgm:pt modelId="{DAF4D240-B826-4A65-98EB-34142F632D13}" type="pres">
      <dgm:prSet presAssocID="{D4ACF0DC-A9B5-462F-9FF8-37041564CB0E}" presName="ConnectorPoint" presStyleLbl="alignNode1" presStyleIdx="0" presStyleCnt="3"/>
      <dgm:spPr/>
    </dgm:pt>
    <dgm:pt modelId="{5E5C8855-6665-4C42-BE10-DEC68D958A22}" type="pres">
      <dgm:prSet presAssocID="{D4ACF0DC-A9B5-462F-9FF8-37041564CB0E}" presName="EmptyPlaceHolder" presStyleCnt="0"/>
      <dgm:spPr/>
    </dgm:pt>
    <dgm:pt modelId="{DE260A39-9330-4AAC-8A83-9ECDDCE447D7}" type="pres">
      <dgm:prSet presAssocID="{8D817E41-6B6B-4A3D-A6A1-A6CD86AB4B8C}" presName="spaceBetweenRectangles" presStyleCnt="0"/>
      <dgm:spPr/>
    </dgm:pt>
    <dgm:pt modelId="{1BB68C32-80C2-46B3-A4EA-945CBA4B8DF2}" type="pres">
      <dgm:prSet presAssocID="{0B2747B2-B347-49D2-9165-99C60AE68781}" presName="composite" presStyleCnt="0"/>
      <dgm:spPr/>
    </dgm:pt>
    <dgm:pt modelId="{EF7CD52D-1100-451F-BBFC-1283CCEEB621}" type="pres">
      <dgm:prSet presAssocID="{0B2747B2-B347-49D2-9165-99C60AE68781}" presName="L1TextContainer" presStyleLbl="revTx" presStyleIdx="1" presStyleCnt="3">
        <dgm:presLayoutVars>
          <dgm:chMax val="1"/>
          <dgm:chPref val="1"/>
          <dgm:bulletEnabled val="1"/>
        </dgm:presLayoutVars>
      </dgm:prSet>
      <dgm:spPr/>
      <dgm:t>
        <a:bodyPr/>
        <a:lstStyle/>
        <a:p>
          <a:endParaRPr lang="fr-CA"/>
        </a:p>
      </dgm:t>
    </dgm:pt>
    <dgm:pt modelId="{C1C79A35-69B0-42FF-A926-EE01002D48E6}" type="pres">
      <dgm:prSet presAssocID="{0B2747B2-B347-49D2-9165-99C60AE68781}" presName="L2TextContainerWrapper" presStyleCnt="0">
        <dgm:presLayoutVars>
          <dgm:chMax val="0"/>
          <dgm:chPref val="0"/>
          <dgm:bulletEnabled val="1"/>
        </dgm:presLayoutVars>
      </dgm:prSet>
      <dgm:spPr/>
    </dgm:pt>
    <dgm:pt modelId="{FEE30821-8C92-495A-AB04-559E8A44E5FB}" type="pres">
      <dgm:prSet presAssocID="{0B2747B2-B347-49D2-9165-99C60AE68781}" presName="L2TextContainer" presStyleLbl="bgAcc1" presStyleIdx="1" presStyleCnt="3"/>
      <dgm:spPr/>
      <dgm:t>
        <a:bodyPr/>
        <a:lstStyle/>
        <a:p>
          <a:endParaRPr lang="fr-CA"/>
        </a:p>
      </dgm:t>
    </dgm:pt>
    <dgm:pt modelId="{81939DF3-1DEB-4A2B-8AF6-42C3E4A3E21A}" type="pres">
      <dgm:prSet presAssocID="{0B2747B2-B347-49D2-9165-99C60AE68781}" presName="FlexibleEmptyPlaceHolder" presStyleCnt="0"/>
      <dgm:spPr/>
    </dgm:pt>
    <dgm:pt modelId="{37B49CAE-004B-400A-81A8-7DC130ACEA89}" type="pres">
      <dgm:prSet presAssocID="{0B2747B2-B347-49D2-9165-99C60AE68781}" presName="ConnectLine" presStyleLbl="sibTrans1D1" presStyleIdx="1" presStyleCnt="3"/>
      <dgm:spPr>
        <a:noFill/>
        <a:ln w="6350" cap="flat" cmpd="sng" algn="ctr">
          <a:solidFill>
            <a:schemeClr val="accent1">
              <a:hueOff val="0"/>
              <a:satOff val="0"/>
              <a:lumOff val="0"/>
              <a:alphaOff val="0"/>
            </a:schemeClr>
          </a:solidFill>
          <a:prstDash val="dash"/>
          <a:miter lim="800000"/>
        </a:ln>
        <a:effectLst/>
      </dgm:spPr>
    </dgm:pt>
    <dgm:pt modelId="{08EB2BE4-42DD-4DFE-A3E2-D55E3E28C82A}" type="pres">
      <dgm:prSet presAssocID="{0B2747B2-B347-49D2-9165-99C60AE68781}" presName="ConnectorPoint" presStyleLbl="alignNode1" presStyleIdx="1" presStyleCnt="3"/>
      <dgm:spPr/>
    </dgm:pt>
    <dgm:pt modelId="{9F189D18-7A9C-4CB4-A461-87E5CC225DFE}" type="pres">
      <dgm:prSet presAssocID="{0B2747B2-B347-49D2-9165-99C60AE68781}" presName="EmptyPlaceHolder" presStyleCnt="0"/>
      <dgm:spPr/>
    </dgm:pt>
    <dgm:pt modelId="{8DED5CC3-25E4-4E20-8D9A-D99AAC0A822F}" type="pres">
      <dgm:prSet presAssocID="{1CB54266-312E-4D13-9598-A936BF4CF8D0}" presName="spaceBetweenRectangles" presStyleCnt="0"/>
      <dgm:spPr/>
    </dgm:pt>
    <dgm:pt modelId="{628D1210-F867-44C2-89B4-A555613D9914}" type="pres">
      <dgm:prSet presAssocID="{91869A77-FF72-4DFE-A48F-B95E050384BE}" presName="composite" presStyleCnt="0"/>
      <dgm:spPr/>
    </dgm:pt>
    <dgm:pt modelId="{3B71FBEB-A52F-4A06-932C-9D916E52BADC}" type="pres">
      <dgm:prSet presAssocID="{91869A77-FF72-4DFE-A48F-B95E050384BE}" presName="L1TextContainer" presStyleLbl="revTx" presStyleIdx="2" presStyleCnt="3">
        <dgm:presLayoutVars>
          <dgm:chMax val="1"/>
          <dgm:chPref val="1"/>
          <dgm:bulletEnabled val="1"/>
        </dgm:presLayoutVars>
      </dgm:prSet>
      <dgm:spPr/>
      <dgm:t>
        <a:bodyPr/>
        <a:lstStyle/>
        <a:p>
          <a:endParaRPr lang="fr-CA"/>
        </a:p>
      </dgm:t>
    </dgm:pt>
    <dgm:pt modelId="{695FBD5C-2739-4F6E-8C5E-C703734FB0E5}" type="pres">
      <dgm:prSet presAssocID="{91869A77-FF72-4DFE-A48F-B95E050384BE}" presName="L2TextContainerWrapper" presStyleCnt="0">
        <dgm:presLayoutVars>
          <dgm:chMax val="0"/>
          <dgm:chPref val="0"/>
          <dgm:bulletEnabled val="1"/>
        </dgm:presLayoutVars>
      </dgm:prSet>
      <dgm:spPr/>
    </dgm:pt>
    <dgm:pt modelId="{9950B80D-96E5-43A0-B676-CD77EEBEA8E0}" type="pres">
      <dgm:prSet presAssocID="{91869A77-FF72-4DFE-A48F-B95E050384BE}" presName="L2TextContainer" presStyleLbl="bgAcc1" presStyleIdx="2" presStyleCnt="3"/>
      <dgm:spPr/>
      <dgm:t>
        <a:bodyPr/>
        <a:lstStyle/>
        <a:p>
          <a:endParaRPr lang="fr-CA"/>
        </a:p>
      </dgm:t>
    </dgm:pt>
    <dgm:pt modelId="{1079F70D-CDBE-420A-A3CF-EEDED477619F}" type="pres">
      <dgm:prSet presAssocID="{91869A77-FF72-4DFE-A48F-B95E050384BE}" presName="FlexibleEmptyPlaceHolder" presStyleCnt="0"/>
      <dgm:spPr/>
    </dgm:pt>
    <dgm:pt modelId="{CDF0D8D5-5E3A-4B0A-BD61-9F0A00A72232}" type="pres">
      <dgm:prSet presAssocID="{91869A77-FF72-4DFE-A48F-B95E050384BE}" presName="ConnectLine" presStyleLbl="sibTrans1D1" presStyleIdx="2" presStyleCnt="3"/>
      <dgm:spPr>
        <a:noFill/>
        <a:ln w="6350" cap="flat" cmpd="sng" algn="ctr">
          <a:solidFill>
            <a:schemeClr val="accent1">
              <a:hueOff val="0"/>
              <a:satOff val="0"/>
              <a:lumOff val="0"/>
              <a:alphaOff val="0"/>
            </a:schemeClr>
          </a:solidFill>
          <a:prstDash val="dash"/>
          <a:miter lim="800000"/>
        </a:ln>
        <a:effectLst/>
      </dgm:spPr>
    </dgm:pt>
    <dgm:pt modelId="{5D917119-B1B7-42CE-B3A7-557EC3EE145F}" type="pres">
      <dgm:prSet presAssocID="{91869A77-FF72-4DFE-A48F-B95E050384BE}" presName="ConnectorPoint" presStyleLbl="alignNode1" presStyleIdx="2" presStyleCnt="3"/>
      <dgm:spPr/>
    </dgm:pt>
    <dgm:pt modelId="{A2AA7C92-7F8C-431C-8A8E-3B1F27804044}" type="pres">
      <dgm:prSet presAssocID="{91869A77-FF72-4DFE-A48F-B95E050384BE}" presName="EmptyPlaceHolder" presStyleCnt="0"/>
      <dgm:spPr/>
    </dgm:pt>
  </dgm:ptLst>
  <dgm:cxnLst>
    <dgm:cxn modelId="{D32597BA-DEE0-451F-B7BC-06C123161902}" type="presOf" srcId="{FCCDDFE9-725B-4725-A992-B822C3BC4DF8}" destId="{D3AFB0FE-B037-434C-AB9A-F2135E3227EA}" srcOrd="0" destOrd="0" presId="urn:microsoft.com/office/officeart/2016/7/layout/BasicTimeline"/>
    <dgm:cxn modelId="{298D7089-9371-4A22-AC88-7F4D3532069E}" srcId="{91869A77-FF72-4DFE-A48F-B95E050384BE}" destId="{ECB5C3D2-93C9-40D6-86F7-D50DF6E1A856}" srcOrd="0" destOrd="0" parTransId="{83B1AE8B-425C-41AC-849D-913321218A6E}" sibTransId="{6D975A88-0DE4-438E-83FD-05E79B3BA16B}"/>
    <dgm:cxn modelId="{FF4CFB37-615C-4B45-B5E8-CEF9FB6F0C55}" srcId="{7A2609B7-7FFC-4B72-B586-30DC171022EF}" destId="{D4ACF0DC-A9B5-462F-9FF8-37041564CB0E}" srcOrd="0" destOrd="0" parTransId="{63511BEB-CBCE-4206-8399-A770DB4CE4D4}" sibTransId="{8D817E41-6B6B-4A3D-A6A1-A6CD86AB4B8C}"/>
    <dgm:cxn modelId="{975044AC-4431-4313-8165-7D117F38B250}" type="presOf" srcId="{91869A77-FF72-4DFE-A48F-B95E050384BE}" destId="{3B71FBEB-A52F-4A06-932C-9D916E52BADC}" srcOrd="0" destOrd="0" presId="urn:microsoft.com/office/officeart/2016/7/layout/BasicTimeline"/>
    <dgm:cxn modelId="{CF030E7D-E1B9-45FB-B782-150F42CCACC8}" type="presOf" srcId="{79A95C27-9AC1-450F-8437-A81E029621EC}" destId="{FEE30821-8C92-495A-AB04-559E8A44E5FB}" srcOrd="0" destOrd="0" presId="urn:microsoft.com/office/officeart/2016/7/layout/BasicTimeline"/>
    <dgm:cxn modelId="{DF411DDC-6DC1-46E0-ACB6-003EE45E72C3}" type="presOf" srcId="{0B2747B2-B347-49D2-9165-99C60AE68781}" destId="{EF7CD52D-1100-451F-BBFC-1283CCEEB621}" srcOrd="0" destOrd="0" presId="urn:microsoft.com/office/officeart/2016/7/layout/BasicTimeline"/>
    <dgm:cxn modelId="{6B09FF19-2A1C-4AAA-9305-108877AA1005}" srcId="{0B2747B2-B347-49D2-9165-99C60AE68781}" destId="{79A95C27-9AC1-450F-8437-A81E029621EC}" srcOrd="0" destOrd="0" parTransId="{F4C92EA2-43E9-4941-81FE-125B855124FA}" sibTransId="{80861991-DED3-4726-B1F0-6B063EF61C94}"/>
    <dgm:cxn modelId="{ADDBBC58-1151-4DD8-94B9-F5EF97DC842E}" srcId="{D4ACF0DC-A9B5-462F-9FF8-37041564CB0E}" destId="{FCCDDFE9-725B-4725-A992-B822C3BC4DF8}" srcOrd="0" destOrd="0" parTransId="{CFC33E56-A2AE-460D-9BB3-89DA44735D8F}" sibTransId="{A8D6CE68-8211-4511-B9B1-9F8AD3519FCA}"/>
    <dgm:cxn modelId="{4E79CB4A-9576-43E3-80D6-360261AF2A5D}" type="presOf" srcId="{7A2609B7-7FFC-4B72-B586-30DC171022EF}" destId="{47DB8186-D953-4BD1-9D64-C43E2B9CB684}" srcOrd="0" destOrd="0" presId="urn:microsoft.com/office/officeart/2016/7/layout/BasicTimeline"/>
    <dgm:cxn modelId="{7F339CF4-CBE0-4BDA-9E07-D0FB810E2067}" srcId="{7A2609B7-7FFC-4B72-B586-30DC171022EF}" destId="{0B2747B2-B347-49D2-9165-99C60AE68781}" srcOrd="1" destOrd="0" parTransId="{530090DA-A430-43BF-BFFE-82970FF1A205}" sibTransId="{1CB54266-312E-4D13-9598-A936BF4CF8D0}"/>
    <dgm:cxn modelId="{22128B9D-9376-491B-AC03-6ED3099462FF}" type="presOf" srcId="{ECB5C3D2-93C9-40D6-86F7-D50DF6E1A856}" destId="{9950B80D-96E5-43A0-B676-CD77EEBEA8E0}" srcOrd="0" destOrd="0" presId="urn:microsoft.com/office/officeart/2016/7/layout/BasicTimeline"/>
    <dgm:cxn modelId="{7A171101-AEE1-420C-BF3C-3CF1812DCF52}" type="presOf" srcId="{D4ACF0DC-A9B5-462F-9FF8-37041564CB0E}" destId="{BB7EE82A-7554-4331-9BDB-955E309FDCC0}" srcOrd="0" destOrd="0" presId="urn:microsoft.com/office/officeart/2016/7/layout/BasicTimeline"/>
    <dgm:cxn modelId="{CFC6F16E-814A-4325-944A-C4806458DC2B}" srcId="{7A2609B7-7FFC-4B72-B586-30DC171022EF}" destId="{91869A77-FF72-4DFE-A48F-B95E050384BE}" srcOrd="2" destOrd="0" parTransId="{CBEED287-8608-431A-A0AE-F27D10D21372}" sibTransId="{5693F317-EA22-44BC-B2A8-87C9D457A8F9}"/>
    <dgm:cxn modelId="{973145EC-46A3-46E5-9BE2-CFEA8FFDF249}" type="presParOf" srcId="{47DB8186-D953-4BD1-9D64-C43E2B9CB684}" destId="{2438D570-E3CC-4C2D-A534-999342ECA8D3}" srcOrd="0" destOrd="0" presId="urn:microsoft.com/office/officeart/2016/7/layout/BasicTimeline"/>
    <dgm:cxn modelId="{0AE1CDAD-3F6E-4193-98D3-FF1404F7DE39}" type="presParOf" srcId="{47DB8186-D953-4BD1-9D64-C43E2B9CB684}" destId="{8273DF4B-9BC6-42D9-A765-CA3A1CD41AC5}" srcOrd="1" destOrd="0" presId="urn:microsoft.com/office/officeart/2016/7/layout/BasicTimeline"/>
    <dgm:cxn modelId="{510298E0-FCAD-4AA4-BE5C-3D79E66FD4D7}" type="presParOf" srcId="{8273DF4B-9BC6-42D9-A765-CA3A1CD41AC5}" destId="{CA47B979-D8E8-4E22-B462-5D366306D779}" srcOrd="0" destOrd="0" presId="urn:microsoft.com/office/officeart/2016/7/layout/BasicTimeline"/>
    <dgm:cxn modelId="{86073EC7-267A-4BF5-B5FD-7945B53A45D6}" type="presParOf" srcId="{CA47B979-D8E8-4E22-B462-5D366306D779}" destId="{BB7EE82A-7554-4331-9BDB-955E309FDCC0}" srcOrd="0" destOrd="0" presId="urn:microsoft.com/office/officeart/2016/7/layout/BasicTimeline"/>
    <dgm:cxn modelId="{B7343F87-D2D8-4FEF-980C-5D78443DB8F0}" type="presParOf" srcId="{CA47B979-D8E8-4E22-B462-5D366306D779}" destId="{F9AE0BB2-8E96-4A75-972E-A6123BD8255B}" srcOrd="1" destOrd="0" presId="urn:microsoft.com/office/officeart/2016/7/layout/BasicTimeline"/>
    <dgm:cxn modelId="{D1E53652-EC35-40A0-B603-4DCB92A50A9A}" type="presParOf" srcId="{F9AE0BB2-8E96-4A75-972E-A6123BD8255B}" destId="{D3AFB0FE-B037-434C-AB9A-F2135E3227EA}" srcOrd="0" destOrd="0" presId="urn:microsoft.com/office/officeart/2016/7/layout/BasicTimeline"/>
    <dgm:cxn modelId="{17DFC2F0-25F3-42F5-8E61-7DC5E307046F}" type="presParOf" srcId="{F9AE0BB2-8E96-4A75-972E-A6123BD8255B}" destId="{2274D321-0ECC-41C8-923B-1CB90B9F7DAB}" srcOrd="1" destOrd="0" presId="urn:microsoft.com/office/officeart/2016/7/layout/BasicTimeline"/>
    <dgm:cxn modelId="{F064D8E4-7C46-409F-9319-1331B272DDE5}" type="presParOf" srcId="{CA47B979-D8E8-4E22-B462-5D366306D779}" destId="{CAEE1F86-86E5-4811-B4EA-226CD4BF8272}" srcOrd="2" destOrd="0" presId="urn:microsoft.com/office/officeart/2016/7/layout/BasicTimeline"/>
    <dgm:cxn modelId="{5B83A2F9-B973-460B-B728-B48F41C56A50}" type="presParOf" srcId="{CA47B979-D8E8-4E22-B462-5D366306D779}" destId="{DAF4D240-B826-4A65-98EB-34142F632D13}" srcOrd="3" destOrd="0" presId="urn:microsoft.com/office/officeart/2016/7/layout/BasicTimeline"/>
    <dgm:cxn modelId="{B26542F2-30A7-473F-B3B5-A1A88382278C}" type="presParOf" srcId="{CA47B979-D8E8-4E22-B462-5D366306D779}" destId="{5E5C8855-6665-4C42-BE10-DEC68D958A22}" srcOrd="4" destOrd="0" presId="urn:microsoft.com/office/officeart/2016/7/layout/BasicTimeline"/>
    <dgm:cxn modelId="{8067A806-6375-4E6B-8D7C-9D8B2A15A175}" type="presParOf" srcId="{8273DF4B-9BC6-42D9-A765-CA3A1CD41AC5}" destId="{DE260A39-9330-4AAC-8A83-9ECDDCE447D7}" srcOrd="1" destOrd="0" presId="urn:microsoft.com/office/officeart/2016/7/layout/BasicTimeline"/>
    <dgm:cxn modelId="{580D0AD5-8F68-4ADF-91EC-A5BB4BB685C9}" type="presParOf" srcId="{8273DF4B-9BC6-42D9-A765-CA3A1CD41AC5}" destId="{1BB68C32-80C2-46B3-A4EA-945CBA4B8DF2}" srcOrd="2" destOrd="0" presId="urn:microsoft.com/office/officeart/2016/7/layout/BasicTimeline"/>
    <dgm:cxn modelId="{D3BAA4FB-4A70-477B-8BC3-B39DE03D3632}" type="presParOf" srcId="{1BB68C32-80C2-46B3-A4EA-945CBA4B8DF2}" destId="{EF7CD52D-1100-451F-BBFC-1283CCEEB621}" srcOrd="0" destOrd="0" presId="urn:microsoft.com/office/officeart/2016/7/layout/BasicTimeline"/>
    <dgm:cxn modelId="{98834126-162A-4D6C-BDD8-00A6EC2B48CD}" type="presParOf" srcId="{1BB68C32-80C2-46B3-A4EA-945CBA4B8DF2}" destId="{C1C79A35-69B0-42FF-A926-EE01002D48E6}" srcOrd="1" destOrd="0" presId="urn:microsoft.com/office/officeart/2016/7/layout/BasicTimeline"/>
    <dgm:cxn modelId="{56B99B1D-775D-4066-9257-6C23A61D42E4}" type="presParOf" srcId="{C1C79A35-69B0-42FF-A926-EE01002D48E6}" destId="{FEE30821-8C92-495A-AB04-559E8A44E5FB}" srcOrd="0" destOrd="0" presId="urn:microsoft.com/office/officeart/2016/7/layout/BasicTimeline"/>
    <dgm:cxn modelId="{71A611E0-29AA-438B-9280-7F1C9C9C30F9}" type="presParOf" srcId="{C1C79A35-69B0-42FF-A926-EE01002D48E6}" destId="{81939DF3-1DEB-4A2B-8AF6-42C3E4A3E21A}" srcOrd="1" destOrd="0" presId="urn:microsoft.com/office/officeart/2016/7/layout/BasicTimeline"/>
    <dgm:cxn modelId="{A162EE00-A227-491E-B195-36F2CB8722E8}" type="presParOf" srcId="{1BB68C32-80C2-46B3-A4EA-945CBA4B8DF2}" destId="{37B49CAE-004B-400A-81A8-7DC130ACEA89}" srcOrd="2" destOrd="0" presId="urn:microsoft.com/office/officeart/2016/7/layout/BasicTimeline"/>
    <dgm:cxn modelId="{D5104AA1-7AC2-4195-93D8-8D8FA771D1AD}" type="presParOf" srcId="{1BB68C32-80C2-46B3-A4EA-945CBA4B8DF2}" destId="{08EB2BE4-42DD-4DFE-A3E2-D55E3E28C82A}" srcOrd="3" destOrd="0" presId="urn:microsoft.com/office/officeart/2016/7/layout/BasicTimeline"/>
    <dgm:cxn modelId="{0D709238-EE95-4386-9938-203971D3F9F8}" type="presParOf" srcId="{1BB68C32-80C2-46B3-A4EA-945CBA4B8DF2}" destId="{9F189D18-7A9C-4CB4-A461-87E5CC225DFE}" srcOrd="4" destOrd="0" presId="urn:microsoft.com/office/officeart/2016/7/layout/BasicTimeline"/>
    <dgm:cxn modelId="{0AF087CA-B0EF-477D-910F-F589E85FE244}" type="presParOf" srcId="{8273DF4B-9BC6-42D9-A765-CA3A1CD41AC5}" destId="{8DED5CC3-25E4-4E20-8D9A-D99AAC0A822F}" srcOrd="3" destOrd="0" presId="urn:microsoft.com/office/officeart/2016/7/layout/BasicTimeline"/>
    <dgm:cxn modelId="{DB93F7D1-D78B-4104-A13F-7B5146141E29}" type="presParOf" srcId="{8273DF4B-9BC6-42D9-A765-CA3A1CD41AC5}" destId="{628D1210-F867-44C2-89B4-A555613D9914}" srcOrd="4" destOrd="0" presId="urn:microsoft.com/office/officeart/2016/7/layout/BasicTimeline"/>
    <dgm:cxn modelId="{126EA7EE-917B-4511-A6D5-7FB7329B324B}" type="presParOf" srcId="{628D1210-F867-44C2-89B4-A555613D9914}" destId="{3B71FBEB-A52F-4A06-932C-9D916E52BADC}" srcOrd="0" destOrd="0" presId="urn:microsoft.com/office/officeart/2016/7/layout/BasicTimeline"/>
    <dgm:cxn modelId="{A2157FE7-A5AC-4F41-86FB-41C983ACB07F}" type="presParOf" srcId="{628D1210-F867-44C2-89B4-A555613D9914}" destId="{695FBD5C-2739-4F6E-8C5E-C703734FB0E5}" srcOrd="1" destOrd="0" presId="urn:microsoft.com/office/officeart/2016/7/layout/BasicTimeline"/>
    <dgm:cxn modelId="{70340CFE-0D14-4615-AC11-A803058EDDCA}" type="presParOf" srcId="{695FBD5C-2739-4F6E-8C5E-C703734FB0E5}" destId="{9950B80D-96E5-43A0-B676-CD77EEBEA8E0}" srcOrd="0" destOrd="0" presId="urn:microsoft.com/office/officeart/2016/7/layout/BasicTimeline"/>
    <dgm:cxn modelId="{F0FAC0A4-C073-42A8-A619-A49142A5A0B5}" type="presParOf" srcId="{695FBD5C-2739-4F6E-8C5E-C703734FB0E5}" destId="{1079F70D-CDBE-420A-A3CF-EEDED477619F}" srcOrd="1" destOrd="0" presId="urn:microsoft.com/office/officeart/2016/7/layout/BasicTimeline"/>
    <dgm:cxn modelId="{3BD1B792-54A6-41E9-8E97-D75D6DF6490A}" type="presParOf" srcId="{628D1210-F867-44C2-89B4-A555613D9914}" destId="{CDF0D8D5-5E3A-4B0A-BD61-9F0A00A72232}" srcOrd="2" destOrd="0" presId="urn:microsoft.com/office/officeart/2016/7/layout/BasicTimeline"/>
    <dgm:cxn modelId="{7F54A93E-56F0-47D6-A645-EBDC65225964}" type="presParOf" srcId="{628D1210-F867-44C2-89B4-A555613D9914}" destId="{5D917119-B1B7-42CE-B3A7-557EC3EE145F}" srcOrd="3" destOrd="0" presId="urn:microsoft.com/office/officeart/2016/7/layout/BasicTimeline"/>
    <dgm:cxn modelId="{B7FC35AA-021A-4749-8E4B-F3D67039FCC8}" type="presParOf" srcId="{628D1210-F867-44C2-89B4-A555613D9914}" destId="{A2AA7C92-7F8C-431C-8A8E-3B1F27804044}" srcOrd="4" destOrd="0" presId="urn:microsoft.com/office/officeart/2016/7/layout/Basic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3D9EE7-3635-4538-9790-B0D3F419035C}" type="doc">
      <dgm:prSet loTypeId="urn:microsoft.com/office/officeart/2005/8/layout/hList9" loCatId="list" qsTypeId="urn:microsoft.com/office/officeart/2005/8/quickstyle/simple1" qsCatId="simple" csTypeId="urn:microsoft.com/office/officeart/2005/8/colors/accent0_3" csCatId="mainScheme" phldr="1"/>
      <dgm:spPr/>
      <dgm:t>
        <a:bodyPr/>
        <a:lstStyle/>
        <a:p>
          <a:endParaRPr lang="fr-CA"/>
        </a:p>
      </dgm:t>
    </dgm:pt>
    <dgm:pt modelId="{8FD1981B-401C-4BC0-A4DB-4F5D3AE9B004}">
      <dgm:prSet phldrT="[Texte]" phldr="0"/>
      <dgm:spPr/>
      <dgm:t>
        <a:bodyPr/>
        <a:lstStyle/>
        <a:p>
          <a:pPr rtl="0"/>
          <a:r>
            <a:rPr lang="fr-CA" dirty="0">
              <a:latin typeface="Calibri Light" panose="020F0302020204030204"/>
            </a:rPr>
            <a:t>Gaz </a:t>
          </a:r>
          <a:endParaRPr lang="fr-CA" dirty="0"/>
        </a:p>
      </dgm:t>
    </dgm:pt>
    <dgm:pt modelId="{8BD39AC7-E718-4FE6-92C9-CE535B676B84}" type="parTrans" cxnId="{97E18599-9EDB-4C9B-91A8-85502690A675}">
      <dgm:prSet/>
      <dgm:spPr/>
      <dgm:t>
        <a:bodyPr/>
        <a:lstStyle/>
        <a:p>
          <a:endParaRPr lang="fr-CA"/>
        </a:p>
      </dgm:t>
    </dgm:pt>
    <dgm:pt modelId="{80A860AE-0E24-40DE-B14C-471B24D1EA81}" type="sibTrans" cxnId="{97E18599-9EDB-4C9B-91A8-85502690A675}">
      <dgm:prSet/>
      <dgm:spPr/>
      <dgm:t>
        <a:bodyPr/>
        <a:lstStyle/>
        <a:p>
          <a:endParaRPr lang="fr-CA"/>
        </a:p>
      </dgm:t>
    </dgm:pt>
    <dgm:pt modelId="{C0ADB66F-92E4-49E5-9674-9A26228FC0A9}">
      <dgm:prSet phldrT="[Texte]" phldr="0"/>
      <dgm:spPr/>
      <dgm:t>
        <a:bodyPr/>
        <a:lstStyle/>
        <a:p>
          <a:r>
            <a:rPr lang="fr-CA" dirty="0">
              <a:latin typeface="Calibri Light" panose="020F0302020204030204"/>
            </a:rPr>
            <a:t>Inodore</a:t>
          </a:r>
          <a:endParaRPr lang="fr-CA" dirty="0"/>
        </a:p>
      </dgm:t>
    </dgm:pt>
    <dgm:pt modelId="{2E59CDAC-C484-42DA-BB05-9C8C45D167BA}" type="parTrans" cxnId="{AE8B69FD-107A-471E-80E6-1615260E4214}">
      <dgm:prSet/>
      <dgm:spPr/>
      <dgm:t>
        <a:bodyPr/>
        <a:lstStyle/>
        <a:p>
          <a:endParaRPr lang="fr-CA"/>
        </a:p>
      </dgm:t>
    </dgm:pt>
    <dgm:pt modelId="{AF7790F4-1379-48DC-9816-7360946FFDE1}" type="sibTrans" cxnId="{AE8B69FD-107A-471E-80E6-1615260E4214}">
      <dgm:prSet/>
      <dgm:spPr/>
      <dgm:t>
        <a:bodyPr/>
        <a:lstStyle/>
        <a:p>
          <a:endParaRPr lang="fr-CA"/>
        </a:p>
      </dgm:t>
    </dgm:pt>
    <dgm:pt modelId="{9978032D-A41B-4FF5-8EB5-523646BCE304}">
      <dgm:prSet phldrT="[Texte]" phldr="0"/>
      <dgm:spPr/>
      <dgm:t>
        <a:bodyPr/>
        <a:lstStyle/>
        <a:p>
          <a:pPr rtl="0"/>
          <a:r>
            <a:rPr lang="fr-CA" dirty="0">
              <a:latin typeface="Calibri Light" panose="020F0302020204030204"/>
            </a:rPr>
            <a:t>Agent cancérigène</a:t>
          </a:r>
          <a:endParaRPr lang="fr-CA" dirty="0"/>
        </a:p>
      </dgm:t>
    </dgm:pt>
    <dgm:pt modelId="{E90CAE5E-6A59-4856-9776-31B080F4ADF6}" type="parTrans" cxnId="{6521418E-9BD9-49DE-B097-0B70ABCF2CF9}">
      <dgm:prSet/>
      <dgm:spPr/>
      <dgm:t>
        <a:bodyPr/>
        <a:lstStyle/>
        <a:p>
          <a:endParaRPr lang="fr-CA"/>
        </a:p>
      </dgm:t>
    </dgm:pt>
    <dgm:pt modelId="{889D25D8-8DA2-413D-927B-061EF329C532}" type="sibTrans" cxnId="{6521418E-9BD9-49DE-B097-0B70ABCF2CF9}">
      <dgm:prSet/>
      <dgm:spPr/>
      <dgm:t>
        <a:bodyPr/>
        <a:lstStyle/>
        <a:p>
          <a:endParaRPr lang="fr-CA"/>
        </a:p>
      </dgm:t>
    </dgm:pt>
    <dgm:pt modelId="{7FDAD09C-D20B-479D-8347-2829B1F92AB0}">
      <dgm:prSet phldr="0"/>
      <dgm:spPr/>
      <dgm:t>
        <a:bodyPr/>
        <a:lstStyle/>
        <a:p>
          <a:r>
            <a:rPr lang="fr-CA" dirty="0">
              <a:latin typeface="Calibri Light" panose="020F0302020204030204"/>
            </a:rPr>
            <a:t>Incolore</a:t>
          </a:r>
        </a:p>
      </dgm:t>
    </dgm:pt>
    <dgm:pt modelId="{B07C3BF5-EC9C-4969-9E6F-E2B168B784BE}" type="parTrans" cxnId="{3A4A7A5C-5660-44D4-A95C-70CAE3EB31A7}">
      <dgm:prSet/>
      <dgm:spPr/>
      <dgm:t>
        <a:bodyPr/>
        <a:lstStyle/>
        <a:p>
          <a:endParaRPr lang="fr-CA"/>
        </a:p>
      </dgm:t>
    </dgm:pt>
    <dgm:pt modelId="{0E832942-9986-475F-B2E5-AFF528677B51}" type="sibTrans" cxnId="{3A4A7A5C-5660-44D4-A95C-70CAE3EB31A7}">
      <dgm:prSet/>
      <dgm:spPr/>
      <dgm:t>
        <a:bodyPr/>
        <a:lstStyle/>
        <a:p>
          <a:endParaRPr lang="fr-CA"/>
        </a:p>
      </dgm:t>
    </dgm:pt>
    <dgm:pt modelId="{5507A69A-1988-4072-8603-37DEA086E6C2}">
      <dgm:prSet phldr="0"/>
      <dgm:spPr/>
      <dgm:t>
        <a:bodyPr/>
        <a:lstStyle/>
        <a:p>
          <a:pPr rtl="0"/>
          <a:r>
            <a:rPr lang="fr-CA" dirty="0">
              <a:latin typeface="Calibri Light" panose="020F0302020204030204"/>
            </a:rPr>
            <a:t>Sans goût</a:t>
          </a:r>
        </a:p>
      </dgm:t>
    </dgm:pt>
    <dgm:pt modelId="{0F7EED52-8161-4DE5-B003-5B4119D0ECA9}" type="parTrans" cxnId="{C203BF8D-F412-4515-9E97-A12C7C6E99F5}">
      <dgm:prSet/>
      <dgm:spPr/>
      <dgm:t>
        <a:bodyPr/>
        <a:lstStyle/>
        <a:p>
          <a:endParaRPr lang="fr-CA"/>
        </a:p>
      </dgm:t>
    </dgm:pt>
    <dgm:pt modelId="{5064CC56-7D80-4605-8BF6-53194AEE7684}" type="sibTrans" cxnId="{C203BF8D-F412-4515-9E97-A12C7C6E99F5}">
      <dgm:prSet/>
      <dgm:spPr/>
      <dgm:t>
        <a:bodyPr/>
        <a:lstStyle/>
        <a:p>
          <a:endParaRPr lang="fr-CA"/>
        </a:p>
      </dgm:t>
    </dgm:pt>
    <dgm:pt modelId="{592FC655-0D4C-44DC-9CAB-4E5C34833CE7}">
      <dgm:prSet phldr="0"/>
      <dgm:spPr/>
      <dgm:t>
        <a:bodyPr/>
        <a:lstStyle/>
        <a:p>
          <a:pPr rtl="0"/>
          <a:r>
            <a:rPr lang="fr-CA" dirty="0">
              <a:latin typeface="Calibri Light" panose="020F0302020204030204"/>
            </a:rPr>
            <a:t>Issu de la dégradation de l'uranium</a:t>
          </a:r>
          <a:endParaRPr lang="fr-CA" dirty="0"/>
        </a:p>
      </dgm:t>
    </dgm:pt>
    <dgm:pt modelId="{1D13B577-4230-449D-AC61-BAC6F86BAD4B}" type="parTrans" cxnId="{A99BEFCD-43F5-44AE-BC40-9232760DD534}">
      <dgm:prSet/>
      <dgm:spPr/>
      <dgm:t>
        <a:bodyPr/>
        <a:lstStyle/>
        <a:p>
          <a:endParaRPr lang="fr-CA"/>
        </a:p>
      </dgm:t>
    </dgm:pt>
    <dgm:pt modelId="{869AA9C5-8F93-41B7-AA6C-273B48005F34}" type="sibTrans" cxnId="{A99BEFCD-43F5-44AE-BC40-9232760DD534}">
      <dgm:prSet/>
      <dgm:spPr/>
      <dgm:t>
        <a:bodyPr/>
        <a:lstStyle/>
        <a:p>
          <a:endParaRPr lang="fr-CA"/>
        </a:p>
      </dgm:t>
    </dgm:pt>
    <dgm:pt modelId="{92EB4D8A-270B-47B3-9BBE-B56CAE9B7264}">
      <dgm:prSet phldr="0"/>
      <dgm:spPr/>
      <dgm:t>
        <a:bodyPr/>
        <a:lstStyle/>
        <a:p>
          <a:pPr rtl="0"/>
          <a:r>
            <a:rPr lang="fr-CA" dirty="0">
              <a:latin typeface="Calibri Light" panose="020F0302020204030204"/>
            </a:rPr>
            <a:t>Cancer du poumon</a:t>
          </a:r>
        </a:p>
      </dgm:t>
    </dgm:pt>
    <dgm:pt modelId="{2E7D2CE6-9542-4844-997C-C3E0EC588453}" type="parTrans" cxnId="{B6BDF44F-3897-404E-8842-F3F6BFB415EB}">
      <dgm:prSet/>
      <dgm:spPr/>
      <dgm:t>
        <a:bodyPr/>
        <a:lstStyle/>
        <a:p>
          <a:endParaRPr lang="fr-CA"/>
        </a:p>
      </dgm:t>
    </dgm:pt>
    <dgm:pt modelId="{5570BA3D-9309-45AB-B35D-89B0ABD240BC}" type="sibTrans" cxnId="{B6BDF44F-3897-404E-8842-F3F6BFB415EB}">
      <dgm:prSet/>
      <dgm:spPr/>
      <dgm:t>
        <a:bodyPr/>
        <a:lstStyle/>
        <a:p>
          <a:endParaRPr lang="fr-CA"/>
        </a:p>
      </dgm:t>
    </dgm:pt>
    <dgm:pt modelId="{F1E716A1-996E-4107-A5D0-6521A72AA64E}">
      <dgm:prSet phldr="0"/>
      <dgm:spPr/>
      <dgm:t>
        <a:bodyPr/>
        <a:lstStyle/>
        <a:p>
          <a:pPr rtl="0"/>
          <a:r>
            <a:rPr lang="fr-CA" dirty="0">
              <a:latin typeface="Calibri Light" panose="020F0302020204030204"/>
            </a:rPr>
            <a:t>Augmentation du risque</a:t>
          </a:r>
        </a:p>
      </dgm:t>
    </dgm:pt>
    <dgm:pt modelId="{26BA9CDB-1517-438B-B45A-ED6F6D51BC9A}" type="parTrans" cxnId="{929D02A8-65D6-451C-B47C-50AFB565023D}">
      <dgm:prSet/>
      <dgm:spPr/>
      <dgm:t>
        <a:bodyPr/>
        <a:lstStyle/>
        <a:p>
          <a:endParaRPr lang="fr-CA"/>
        </a:p>
      </dgm:t>
    </dgm:pt>
    <dgm:pt modelId="{E16936FB-6876-4400-9D75-3A31AF3FC0F8}" type="sibTrans" cxnId="{929D02A8-65D6-451C-B47C-50AFB565023D}">
      <dgm:prSet/>
      <dgm:spPr/>
      <dgm:t>
        <a:bodyPr/>
        <a:lstStyle/>
        <a:p>
          <a:endParaRPr lang="fr-CA"/>
        </a:p>
      </dgm:t>
    </dgm:pt>
    <dgm:pt modelId="{4FBD1C21-8E29-4AF2-ADA5-25A4DBF26681}">
      <dgm:prSet phldr="0"/>
      <dgm:spPr/>
      <dgm:t>
        <a:bodyPr/>
        <a:lstStyle/>
        <a:p>
          <a:pPr rtl="0"/>
          <a:r>
            <a:rPr lang="fr-CA" dirty="0">
              <a:latin typeface="Calibri Light" panose="020F0302020204030204"/>
            </a:rPr>
            <a:t>Lignes directrices</a:t>
          </a:r>
        </a:p>
      </dgm:t>
    </dgm:pt>
    <dgm:pt modelId="{F36AE20F-CE86-486B-B4D3-7EA8A88EF565}" type="parTrans" cxnId="{B6FBE9A6-B4D3-446C-B81B-B984FC52005F}">
      <dgm:prSet/>
      <dgm:spPr/>
      <dgm:t>
        <a:bodyPr/>
        <a:lstStyle/>
        <a:p>
          <a:endParaRPr lang="fr-CA"/>
        </a:p>
      </dgm:t>
    </dgm:pt>
    <dgm:pt modelId="{3E5C36E8-BC13-49B9-847A-12401E78B5DD}" type="sibTrans" cxnId="{B6FBE9A6-B4D3-446C-B81B-B984FC52005F}">
      <dgm:prSet/>
      <dgm:spPr/>
      <dgm:t>
        <a:bodyPr/>
        <a:lstStyle/>
        <a:p>
          <a:endParaRPr lang="fr-CA"/>
        </a:p>
      </dgm:t>
    </dgm:pt>
    <dgm:pt modelId="{ED5B4C56-1B1C-4168-A05D-620424628377}">
      <dgm:prSet phldr="0"/>
      <dgm:spPr/>
      <dgm:t>
        <a:bodyPr/>
        <a:lstStyle/>
        <a:p>
          <a:r>
            <a:rPr lang="fr-CA" dirty="0">
              <a:latin typeface="Calibri Light" panose="020F0302020204030204"/>
            </a:rPr>
            <a:t>Dosimètre</a:t>
          </a:r>
        </a:p>
      </dgm:t>
    </dgm:pt>
    <dgm:pt modelId="{66EA0B2E-1019-487D-8732-B14D5466D19C}" type="parTrans" cxnId="{26EF0CA3-83D3-4406-9ED6-71493BE6460A}">
      <dgm:prSet/>
      <dgm:spPr/>
      <dgm:t>
        <a:bodyPr/>
        <a:lstStyle/>
        <a:p>
          <a:endParaRPr lang="fr-CA"/>
        </a:p>
      </dgm:t>
    </dgm:pt>
    <dgm:pt modelId="{3CCE93A2-1DCA-4CE6-BC39-FD812CAF0017}" type="sibTrans" cxnId="{26EF0CA3-83D3-4406-9ED6-71493BE6460A}">
      <dgm:prSet/>
      <dgm:spPr/>
      <dgm:t>
        <a:bodyPr/>
        <a:lstStyle/>
        <a:p>
          <a:endParaRPr lang="fr-CA"/>
        </a:p>
      </dgm:t>
    </dgm:pt>
    <dgm:pt modelId="{D8FFF29E-100A-492C-914C-C33F65C5D9DE}">
      <dgm:prSet phldr="0"/>
      <dgm:spPr/>
      <dgm:t>
        <a:bodyPr/>
        <a:lstStyle/>
        <a:p>
          <a:pPr rtl="0"/>
          <a:r>
            <a:rPr lang="fr-CA" dirty="0">
              <a:latin typeface="Calibri Light" panose="020F0302020204030204"/>
            </a:rPr>
            <a:t>Effet synergique </a:t>
          </a:r>
          <a:endParaRPr lang="fr-CA" dirty="0"/>
        </a:p>
      </dgm:t>
    </dgm:pt>
    <dgm:pt modelId="{EA9D6C3F-6ABF-420C-ADFD-99B9858BF5E2}" type="parTrans" cxnId="{50F7A98E-5A85-45ED-9760-B8B0F16252B2}">
      <dgm:prSet/>
      <dgm:spPr/>
      <dgm:t>
        <a:bodyPr/>
        <a:lstStyle/>
        <a:p>
          <a:endParaRPr lang="fr-CA"/>
        </a:p>
      </dgm:t>
    </dgm:pt>
    <dgm:pt modelId="{7AD0152F-E60C-4DD8-BC25-48B3A525668E}" type="sibTrans" cxnId="{50F7A98E-5A85-45ED-9760-B8B0F16252B2}">
      <dgm:prSet/>
      <dgm:spPr/>
      <dgm:t>
        <a:bodyPr/>
        <a:lstStyle/>
        <a:p>
          <a:endParaRPr lang="fr-CA"/>
        </a:p>
      </dgm:t>
    </dgm:pt>
    <dgm:pt modelId="{26D1F72D-4843-4F03-8AD8-3588BFFCFD62}">
      <dgm:prSet phldr="0"/>
      <dgm:spPr/>
      <dgm:t>
        <a:bodyPr/>
        <a:lstStyle/>
        <a:p>
          <a:pPr rtl="0"/>
          <a:r>
            <a:rPr lang="fr-CA" dirty="0">
              <a:latin typeface="Calibri Light" panose="020F0302020204030204"/>
            </a:rPr>
            <a:t>Mesures correctives </a:t>
          </a:r>
        </a:p>
      </dgm:t>
    </dgm:pt>
    <dgm:pt modelId="{CAAB98E5-D8B2-4EA8-9F8E-F1D64878E85D}" type="parTrans" cxnId="{BFE5223A-44F2-465D-B51F-AE2A32AC6862}">
      <dgm:prSet/>
      <dgm:spPr/>
      <dgm:t>
        <a:bodyPr/>
        <a:lstStyle/>
        <a:p>
          <a:endParaRPr lang="fr-CA"/>
        </a:p>
      </dgm:t>
    </dgm:pt>
    <dgm:pt modelId="{48CC57F8-2ACD-4488-A522-B05444E21A55}" type="sibTrans" cxnId="{BFE5223A-44F2-465D-B51F-AE2A32AC6862}">
      <dgm:prSet/>
      <dgm:spPr/>
      <dgm:t>
        <a:bodyPr/>
        <a:lstStyle/>
        <a:p>
          <a:endParaRPr lang="fr-CA"/>
        </a:p>
      </dgm:t>
    </dgm:pt>
    <dgm:pt modelId="{6684D58A-E963-4472-92EE-5530FD4569A6}" type="pres">
      <dgm:prSet presAssocID="{083D9EE7-3635-4538-9790-B0D3F419035C}" presName="list" presStyleCnt="0">
        <dgm:presLayoutVars>
          <dgm:dir/>
          <dgm:animLvl val="lvl"/>
        </dgm:presLayoutVars>
      </dgm:prSet>
      <dgm:spPr/>
      <dgm:t>
        <a:bodyPr/>
        <a:lstStyle/>
        <a:p>
          <a:endParaRPr lang="fr-CA"/>
        </a:p>
      </dgm:t>
    </dgm:pt>
    <dgm:pt modelId="{69B789D5-7EA9-424D-B80C-D7E4A6CBBAA6}" type="pres">
      <dgm:prSet presAssocID="{8FD1981B-401C-4BC0-A4DB-4F5D3AE9B004}" presName="posSpace" presStyleCnt="0"/>
      <dgm:spPr/>
    </dgm:pt>
    <dgm:pt modelId="{E00E060A-F273-467E-BD02-433D7DAEDFA0}" type="pres">
      <dgm:prSet presAssocID="{8FD1981B-401C-4BC0-A4DB-4F5D3AE9B004}" presName="vertFlow" presStyleCnt="0"/>
      <dgm:spPr/>
    </dgm:pt>
    <dgm:pt modelId="{F984110C-22DE-4476-8BCD-8AB68B0904DB}" type="pres">
      <dgm:prSet presAssocID="{8FD1981B-401C-4BC0-A4DB-4F5D3AE9B004}" presName="topSpace" presStyleCnt="0"/>
      <dgm:spPr/>
    </dgm:pt>
    <dgm:pt modelId="{28F84933-34A8-45A5-9F31-33708ED74CEA}" type="pres">
      <dgm:prSet presAssocID="{8FD1981B-401C-4BC0-A4DB-4F5D3AE9B004}" presName="firstComp" presStyleCnt="0"/>
      <dgm:spPr/>
    </dgm:pt>
    <dgm:pt modelId="{043F8B70-B472-4274-A73D-735A61A6C21F}" type="pres">
      <dgm:prSet presAssocID="{8FD1981B-401C-4BC0-A4DB-4F5D3AE9B004}" presName="firstChild" presStyleLbl="bgAccFollowNode1" presStyleIdx="0" presStyleCnt="9"/>
      <dgm:spPr/>
      <dgm:t>
        <a:bodyPr/>
        <a:lstStyle/>
        <a:p>
          <a:endParaRPr lang="fr-CA"/>
        </a:p>
      </dgm:t>
    </dgm:pt>
    <dgm:pt modelId="{AF70B9BF-FCD6-4EED-AD34-DBF761F0A6B1}" type="pres">
      <dgm:prSet presAssocID="{8FD1981B-401C-4BC0-A4DB-4F5D3AE9B004}" presName="firstChildTx" presStyleLbl="bgAccFollowNode1" presStyleIdx="0" presStyleCnt="9">
        <dgm:presLayoutVars>
          <dgm:bulletEnabled val="1"/>
        </dgm:presLayoutVars>
      </dgm:prSet>
      <dgm:spPr/>
      <dgm:t>
        <a:bodyPr/>
        <a:lstStyle/>
        <a:p>
          <a:endParaRPr lang="fr-CA"/>
        </a:p>
      </dgm:t>
    </dgm:pt>
    <dgm:pt modelId="{71F15B66-2166-480D-AE23-B32518D4C1C6}" type="pres">
      <dgm:prSet presAssocID="{7FDAD09C-D20B-479D-8347-2829B1F92AB0}" presName="comp" presStyleCnt="0"/>
      <dgm:spPr/>
    </dgm:pt>
    <dgm:pt modelId="{1C599FBC-FCCD-4824-AE56-6B055F757092}" type="pres">
      <dgm:prSet presAssocID="{7FDAD09C-D20B-479D-8347-2829B1F92AB0}" presName="child" presStyleLbl="bgAccFollowNode1" presStyleIdx="1" presStyleCnt="9"/>
      <dgm:spPr/>
      <dgm:t>
        <a:bodyPr/>
        <a:lstStyle/>
        <a:p>
          <a:endParaRPr lang="fr-CA"/>
        </a:p>
      </dgm:t>
    </dgm:pt>
    <dgm:pt modelId="{3F8CDF19-E693-4A0A-8AD0-82E931082A50}" type="pres">
      <dgm:prSet presAssocID="{7FDAD09C-D20B-479D-8347-2829B1F92AB0}" presName="childTx" presStyleLbl="bgAccFollowNode1" presStyleIdx="1" presStyleCnt="9">
        <dgm:presLayoutVars>
          <dgm:bulletEnabled val="1"/>
        </dgm:presLayoutVars>
      </dgm:prSet>
      <dgm:spPr/>
      <dgm:t>
        <a:bodyPr/>
        <a:lstStyle/>
        <a:p>
          <a:endParaRPr lang="fr-CA"/>
        </a:p>
      </dgm:t>
    </dgm:pt>
    <dgm:pt modelId="{DFAD5200-7F0B-483D-AD42-F7514427A275}" type="pres">
      <dgm:prSet presAssocID="{5507A69A-1988-4072-8603-37DEA086E6C2}" presName="comp" presStyleCnt="0"/>
      <dgm:spPr/>
    </dgm:pt>
    <dgm:pt modelId="{DC785287-3D68-42A3-94F5-EB5E82763707}" type="pres">
      <dgm:prSet presAssocID="{5507A69A-1988-4072-8603-37DEA086E6C2}" presName="child" presStyleLbl="bgAccFollowNode1" presStyleIdx="2" presStyleCnt="9"/>
      <dgm:spPr/>
      <dgm:t>
        <a:bodyPr/>
        <a:lstStyle/>
        <a:p>
          <a:endParaRPr lang="fr-CA"/>
        </a:p>
      </dgm:t>
    </dgm:pt>
    <dgm:pt modelId="{A0E899A7-1E8A-486B-B8E3-158A6508E284}" type="pres">
      <dgm:prSet presAssocID="{5507A69A-1988-4072-8603-37DEA086E6C2}" presName="childTx" presStyleLbl="bgAccFollowNode1" presStyleIdx="2" presStyleCnt="9">
        <dgm:presLayoutVars>
          <dgm:bulletEnabled val="1"/>
        </dgm:presLayoutVars>
      </dgm:prSet>
      <dgm:spPr/>
      <dgm:t>
        <a:bodyPr/>
        <a:lstStyle/>
        <a:p>
          <a:endParaRPr lang="fr-CA"/>
        </a:p>
      </dgm:t>
    </dgm:pt>
    <dgm:pt modelId="{4406B841-A9F4-41B3-9C88-EFAC4F1A497E}" type="pres">
      <dgm:prSet presAssocID="{592FC655-0D4C-44DC-9CAB-4E5C34833CE7}" presName="comp" presStyleCnt="0"/>
      <dgm:spPr/>
    </dgm:pt>
    <dgm:pt modelId="{8856A6FF-BCE3-4BD2-8D92-F41BBBA6A5DF}" type="pres">
      <dgm:prSet presAssocID="{592FC655-0D4C-44DC-9CAB-4E5C34833CE7}" presName="child" presStyleLbl="bgAccFollowNode1" presStyleIdx="3" presStyleCnt="9"/>
      <dgm:spPr/>
      <dgm:t>
        <a:bodyPr/>
        <a:lstStyle/>
        <a:p>
          <a:endParaRPr lang="fr-CA"/>
        </a:p>
      </dgm:t>
    </dgm:pt>
    <dgm:pt modelId="{8B8AFA2B-F501-4046-8D4C-6B0D9AC9A72B}" type="pres">
      <dgm:prSet presAssocID="{592FC655-0D4C-44DC-9CAB-4E5C34833CE7}" presName="childTx" presStyleLbl="bgAccFollowNode1" presStyleIdx="3" presStyleCnt="9">
        <dgm:presLayoutVars>
          <dgm:bulletEnabled val="1"/>
        </dgm:presLayoutVars>
      </dgm:prSet>
      <dgm:spPr/>
      <dgm:t>
        <a:bodyPr/>
        <a:lstStyle/>
        <a:p>
          <a:endParaRPr lang="fr-CA"/>
        </a:p>
      </dgm:t>
    </dgm:pt>
    <dgm:pt modelId="{B4520420-DE6E-4EBF-9B32-E96B3A9388E4}" type="pres">
      <dgm:prSet presAssocID="{8FD1981B-401C-4BC0-A4DB-4F5D3AE9B004}" presName="negSpace" presStyleCnt="0"/>
      <dgm:spPr/>
    </dgm:pt>
    <dgm:pt modelId="{695D3AD1-9270-491C-A373-861E0CB33803}" type="pres">
      <dgm:prSet presAssocID="{8FD1981B-401C-4BC0-A4DB-4F5D3AE9B004}" presName="circle" presStyleLbl="node1" presStyleIdx="0" presStyleCnt="3"/>
      <dgm:spPr/>
      <dgm:t>
        <a:bodyPr/>
        <a:lstStyle/>
        <a:p>
          <a:endParaRPr lang="fr-CA"/>
        </a:p>
      </dgm:t>
    </dgm:pt>
    <dgm:pt modelId="{D22FCF2E-0496-4CF8-B8B9-DF195F806E7E}" type="pres">
      <dgm:prSet presAssocID="{80A860AE-0E24-40DE-B14C-471B24D1EA81}" presName="transSpace" presStyleCnt="0"/>
      <dgm:spPr/>
    </dgm:pt>
    <dgm:pt modelId="{69A87FC2-CF55-45CC-87FB-862CE6004700}" type="pres">
      <dgm:prSet presAssocID="{9978032D-A41B-4FF5-8EB5-523646BCE304}" presName="posSpace" presStyleCnt="0"/>
      <dgm:spPr/>
    </dgm:pt>
    <dgm:pt modelId="{E5A73544-B377-4167-BBBD-49881C771147}" type="pres">
      <dgm:prSet presAssocID="{9978032D-A41B-4FF5-8EB5-523646BCE304}" presName="vertFlow" presStyleCnt="0"/>
      <dgm:spPr/>
    </dgm:pt>
    <dgm:pt modelId="{B8133CC0-6645-437A-9855-A5DCC2F51ADE}" type="pres">
      <dgm:prSet presAssocID="{9978032D-A41B-4FF5-8EB5-523646BCE304}" presName="topSpace" presStyleCnt="0"/>
      <dgm:spPr/>
    </dgm:pt>
    <dgm:pt modelId="{0F19AB62-0897-48CA-9C40-49912CEBFAE4}" type="pres">
      <dgm:prSet presAssocID="{9978032D-A41B-4FF5-8EB5-523646BCE304}" presName="firstComp" presStyleCnt="0"/>
      <dgm:spPr/>
    </dgm:pt>
    <dgm:pt modelId="{0F830949-13F3-4DB0-9492-86ED6B409D7D}" type="pres">
      <dgm:prSet presAssocID="{9978032D-A41B-4FF5-8EB5-523646BCE304}" presName="firstChild" presStyleLbl="bgAccFollowNode1" presStyleIdx="4" presStyleCnt="9"/>
      <dgm:spPr/>
      <dgm:t>
        <a:bodyPr/>
        <a:lstStyle/>
        <a:p>
          <a:endParaRPr lang="fr-CA"/>
        </a:p>
      </dgm:t>
    </dgm:pt>
    <dgm:pt modelId="{16222C24-42F3-4DCD-8B74-2CD1C461A4B5}" type="pres">
      <dgm:prSet presAssocID="{9978032D-A41B-4FF5-8EB5-523646BCE304}" presName="firstChildTx" presStyleLbl="bgAccFollowNode1" presStyleIdx="4" presStyleCnt="9">
        <dgm:presLayoutVars>
          <dgm:bulletEnabled val="1"/>
        </dgm:presLayoutVars>
      </dgm:prSet>
      <dgm:spPr/>
      <dgm:t>
        <a:bodyPr/>
        <a:lstStyle/>
        <a:p>
          <a:endParaRPr lang="fr-CA"/>
        </a:p>
      </dgm:t>
    </dgm:pt>
    <dgm:pt modelId="{E3EEC514-9FAA-4CDC-9214-3C6F46EF22DB}" type="pres">
      <dgm:prSet presAssocID="{F1E716A1-996E-4107-A5D0-6521A72AA64E}" presName="comp" presStyleCnt="0"/>
      <dgm:spPr/>
    </dgm:pt>
    <dgm:pt modelId="{FF8031AE-3C3E-42C1-A2E3-B8574638090F}" type="pres">
      <dgm:prSet presAssocID="{F1E716A1-996E-4107-A5D0-6521A72AA64E}" presName="child" presStyleLbl="bgAccFollowNode1" presStyleIdx="5" presStyleCnt="9"/>
      <dgm:spPr/>
      <dgm:t>
        <a:bodyPr/>
        <a:lstStyle/>
        <a:p>
          <a:endParaRPr lang="fr-CA"/>
        </a:p>
      </dgm:t>
    </dgm:pt>
    <dgm:pt modelId="{F5A08AAD-9B88-4CD3-AEEA-037B41D9DF70}" type="pres">
      <dgm:prSet presAssocID="{F1E716A1-996E-4107-A5D0-6521A72AA64E}" presName="childTx" presStyleLbl="bgAccFollowNode1" presStyleIdx="5" presStyleCnt="9">
        <dgm:presLayoutVars>
          <dgm:bulletEnabled val="1"/>
        </dgm:presLayoutVars>
      </dgm:prSet>
      <dgm:spPr/>
      <dgm:t>
        <a:bodyPr/>
        <a:lstStyle/>
        <a:p>
          <a:endParaRPr lang="fr-CA"/>
        </a:p>
      </dgm:t>
    </dgm:pt>
    <dgm:pt modelId="{1526DA1F-037E-483E-962C-189106F335B4}" type="pres">
      <dgm:prSet presAssocID="{D8FFF29E-100A-492C-914C-C33F65C5D9DE}" presName="comp" presStyleCnt="0"/>
      <dgm:spPr/>
    </dgm:pt>
    <dgm:pt modelId="{0A7C4F02-9276-4EB0-ACB6-9F7D03307CB6}" type="pres">
      <dgm:prSet presAssocID="{D8FFF29E-100A-492C-914C-C33F65C5D9DE}" presName="child" presStyleLbl="bgAccFollowNode1" presStyleIdx="6" presStyleCnt="9"/>
      <dgm:spPr/>
      <dgm:t>
        <a:bodyPr/>
        <a:lstStyle/>
        <a:p>
          <a:endParaRPr lang="fr-CA"/>
        </a:p>
      </dgm:t>
    </dgm:pt>
    <dgm:pt modelId="{743DC062-30AF-4376-9295-992A577D20E2}" type="pres">
      <dgm:prSet presAssocID="{D8FFF29E-100A-492C-914C-C33F65C5D9DE}" presName="childTx" presStyleLbl="bgAccFollowNode1" presStyleIdx="6" presStyleCnt="9">
        <dgm:presLayoutVars>
          <dgm:bulletEnabled val="1"/>
        </dgm:presLayoutVars>
      </dgm:prSet>
      <dgm:spPr/>
      <dgm:t>
        <a:bodyPr/>
        <a:lstStyle/>
        <a:p>
          <a:endParaRPr lang="fr-CA"/>
        </a:p>
      </dgm:t>
    </dgm:pt>
    <dgm:pt modelId="{A0D579A6-1613-49A6-82A7-263016680DD3}" type="pres">
      <dgm:prSet presAssocID="{9978032D-A41B-4FF5-8EB5-523646BCE304}" presName="negSpace" presStyleCnt="0"/>
      <dgm:spPr/>
    </dgm:pt>
    <dgm:pt modelId="{B8E80C09-0C46-4E79-B2C5-92CA5E894B2F}" type="pres">
      <dgm:prSet presAssocID="{9978032D-A41B-4FF5-8EB5-523646BCE304}" presName="circle" presStyleLbl="node1" presStyleIdx="1" presStyleCnt="3"/>
      <dgm:spPr/>
      <dgm:t>
        <a:bodyPr/>
        <a:lstStyle/>
        <a:p>
          <a:endParaRPr lang="fr-CA"/>
        </a:p>
      </dgm:t>
    </dgm:pt>
    <dgm:pt modelId="{3A1F3EDD-3410-455F-97A1-F84565724C54}" type="pres">
      <dgm:prSet presAssocID="{889D25D8-8DA2-413D-927B-061EF329C532}" presName="transSpace" presStyleCnt="0"/>
      <dgm:spPr/>
    </dgm:pt>
    <dgm:pt modelId="{614C838C-99F3-4B26-870E-66D7FB47274A}" type="pres">
      <dgm:prSet presAssocID="{4FBD1C21-8E29-4AF2-ADA5-25A4DBF26681}" presName="posSpace" presStyleCnt="0"/>
      <dgm:spPr/>
    </dgm:pt>
    <dgm:pt modelId="{16199B07-CD7D-4C88-B596-071C4C0DD95C}" type="pres">
      <dgm:prSet presAssocID="{4FBD1C21-8E29-4AF2-ADA5-25A4DBF26681}" presName="vertFlow" presStyleCnt="0"/>
      <dgm:spPr/>
    </dgm:pt>
    <dgm:pt modelId="{D8D664ED-255E-4068-9BEC-591EC1668C38}" type="pres">
      <dgm:prSet presAssocID="{4FBD1C21-8E29-4AF2-ADA5-25A4DBF26681}" presName="topSpace" presStyleCnt="0"/>
      <dgm:spPr/>
    </dgm:pt>
    <dgm:pt modelId="{C6CF6B3C-531A-4A46-99E8-206D4124FEA0}" type="pres">
      <dgm:prSet presAssocID="{4FBD1C21-8E29-4AF2-ADA5-25A4DBF26681}" presName="firstComp" presStyleCnt="0"/>
      <dgm:spPr/>
    </dgm:pt>
    <dgm:pt modelId="{DA97BE57-B199-4510-80D4-0E8166ECDEE0}" type="pres">
      <dgm:prSet presAssocID="{4FBD1C21-8E29-4AF2-ADA5-25A4DBF26681}" presName="firstChild" presStyleLbl="bgAccFollowNode1" presStyleIdx="7" presStyleCnt="9"/>
      <dgm:spPr/>
      <dgm:t>
        <a:bodyPr/>
        <a:lstStyle/>
        <a:p>
          <a:endParaRPr lang="fr-CA"/>
        </a:p>
      </dgm:t>
    </dgm:pt>
    <dgm:pt modelId="{F1763F72-ADDE-4474-BAC0-5141F4F888C8}" type="pres">
      <dgm:prSet presAssocID="{4FBD1C21-8E29-4AF2-ADA5-25A4DBF26681}" presName="firstChildTx" presStyleLbl="bgAccFollowNode1" presStyleIdx="7" presStyleCnt="9">
        <dgm:presLayoutVars>
          <dgm:bulletEnabled val="1"/>
        </dgm:presLayoutVars>
      </dgm:prSet>
      <dgm:spPr/>
      <dgm:t>
        <a:bodyPr/>
        <a:lstStyle/>
        <a:p>
          <a:endParaRPr lang="fr-CA"/>
        </a:p>
      </dgm:t>
    </dgm:pt>
    <dgm:pt modelId="{FC1704C7-177A-4307-96C4-C51FF0A46087}" type="pres">
      <dgm:prSet presAssocID="{26D1F72D-4843-4F03-8AD8-3588BFFCFD62}" presName="comp" presStyleCnt="0"/>
      <dgm:spPr/>
    </dgm:pt>
    <dgm:pt modelId="{F8726B27-375F-4F73-BCC1-CA959DA35E10}" type="pres">
      <dgm:prSet presAssocID="{26D1F72D-4843-4F03-8AD8-3588BFFCFD62}" presName="child" presStyleLbl="bgAccFollowNode1" presStyleIdx="8" presStyleCnt="9"/>
      <dgm:spPr/>
      <dgm:t>
        <a:bodyPr/>
        <a:lstStyle/>
        <a:p>
          <a:endParaRPr lang="fr-CA"/>
        </a:p>
      </dgm:t>
    </dgm:pt>
    <dgm:pt modelId="{380579A4-E858-4747-B547-6A8AB9245038}" type="pres">
      <dgm:prSet presAssocID="{26D1F72D-4843-4F03-8AD8-3588BFFCFD62}" presName="childTx" presStyleLbl="bgAccFollowNode1" presStyleIdx="8" presStyleCnt="9">
        <dgm:presLayoutVars>
          <dgm:bulletEnabled val="1"/>
        </dgm:presLayoutVars>
      </dgm:prSet>
      <dgm:spPr/>
      <dgm:t>
        <a:bodyPr/>
        <a:lstStyle/>
        <a:p>
          <a:endParaRPr lang="fr-CA"/>
        </a:p>
      </dgm:t>
    </dgm:pt>
    <dgm:pt modelId="{DA69564E-DA69-4C39-9F7F-2E1F9944A8AB}" type="pres">
      <dgm:prSet presAssocID="{4FBD1C21-8E29-4AF2-ADA5-25A4DBF26681}" presName="negSpace" presStyleCnt="0"/>
      <dgm:spPr/>
    </dgm:pt>
    <dgm:pt modelId="{5B7E1CB7-7121-4233-B4FC-430B66ED67A7}" type="pres">
      <dgm:prSet presAssocID="{4FBD1C21-8E29-4AF2-ADA5-25A4DBF26681}" presName="circle" presStyleLbl="node1" presStyleIdx="2" presStyleCnt="3"/>
      <dgm:spPr/>
      <dgm:t>
        <a:bodyPr/>
        <a:lstStyle/>
        <a:p>
          <a:endParaRPr lang="fr-CA"/>
        </a:p>
      </dgm:t>
    </dgm:pt>
  </dgm:ptLst>
  <dgm:cxnLst>
    <dgm:cxn modelId="{6370DF8E-7C4F-4140-AC03-FF6E1B3607F8}" type="presOf" srcId="{592FC655-0D4C-44DC-9CAB-4E5C34833CE7}" destId="{8B8AFA2B-F501-4046-8D4C-6B0D9AC9A72B}" srcOrd="1" destOrd="0" presId="urn:microsoft.com/office/officeart/2005/8/layout/hList9"/>
    <dgm:cxn modelId="{26EF0CA3-83D3-4406-9ED6-71493BE6460A}" srcId="{4FBD1C21-8E29-4AF2-ADA5-25A4DBF26681}" destId="{ED5B4C56-1B1C-4168-A05D-620424628377}" srcOrd="0" destOrd="0" parTransId="{66EA0B2E-1019-487D-8732-B14D5466D19C}" sibTransId="{3CCE93A2-1DCA-4CE6-BC39-FD812CAF0017}"/>
    <dgm:cxn modelId="{97E18599-9EDB-4C9B-91A8-85502690A675}" srcId="{083D9EE7-3635-4538-9790-B0D3F419035C}" destId="{8FD1981B-401C-4BC0-A4DB-4F5D3AE9B004}" srcOrd="0" destOrd="0" parTransId="{8BD39AC7-E718-4FE6-92C9-CE535B676B84}" sibTransId="{80A860AE-0E24-40DE-B14C-471B24D1EA81}"/>
    <dgm:cxn modelId="{E49483D4-76F6-4453-9EF7-CA1F74834C67}" type="presOf" srcId="{9978032D-A41B-4FF5-8EB5-523646BCE304}" destId="{B8E80C09-0C46-4E79-B2C5-92CA5E894B2F}" srcOrd="0" destOrd="0" presId="urn:microsoft.com/office/officeart/2005/8/layout/hList9"/>
    <dgm:cxn modelId="{6BEBB487-8D89-4F94-90B7-764F05F85B3E}" type="presOf" srcId="{7FDAD09C-D20B-479D-8347-2829B1F92AB0}" destId="{3F8CDF19-E693-4A0A-8AD0-82E931082A50}" srcOrd="1" destOrd="0" presId="urn:microsoft.com/office/officeart/2005/8/layout/hList9"/>
    <dgm:cxn modelId="{6534BA21-0267-49E8-AA64-44D353C64E8B}" type="presOf" srcId="{083D9EE7-3635-4538-9790-B0D3F419035C}" destId="{6684D58A-E963-4472-92EE-5530FD4569A6}" srcOrd="0" destOrd="0" presId="urn:microsoft.com/office/officeart/2005/8/layout/hList9"/>
    <dgm:cxn modelId="{0A695CCC-77E3-4D47-A3F5-DB60272B61CD}" type="presOf" srcId="{5507A69A-1988-4072-8603-37DEA086E6C2}" destId="{DC785287-3D68-42A3-94F5-EB5E82763707}" srcOrd="0" destOrd="0" presId="urn:microsoft.com/office/officeart/2005/8/layout/hList9"/>
    <dgm:cxn modelId="{B3C4B9B7-6F40-4748-844B-C796B4CA75A6}" type="presOf" srcId="{26D1F72D-4843-4F03-8AD8-3588BFFCFD62}" destId="{F8726B27-375F-4F73-BCC1-CA959DA35E10}" srcOrd="0" destOrd="0" presId="urn:microsoft.com/office/officeart/2005/8/layout/hList9"/>
    <dgm:cxn modelId="{B6BDF44F-3897-404E-8842-F3F6BFB415EB}" srcId="{9978032D-A41B-4FF5-8EB5-523646BCE304}" destId="{92EB4D8A-270B-47B3-9BBE-B56CAE9B7264}" srcOrd="0" destOrd="0" parTransId="{2E7D2CE6-9542-4844-997C-C3E0EC588453}" sibTransId="{5570BA3D-9309-45AB-B35D-89B0ABD240BC}"/>
    <dgm:cxn modelId="{2823B559-7548-4A91-A02D-AC3249715323}" type="presOf" srcId="{8FD1981B-401C-4BC0-A4DB-4F5D3AE9B004}" destId="{695D3AD1-9270-491C-A373-861E0CB33803}" srcOrd="0" destOrd="0" presId="urn:microsoft.com/office/officeart/2005/8/layout/hList9"/>
    <dgm:cxn modelId="{A8AD1279-6D93-49F8-B003-9086068FC41A}" type="presOf" srcId="{C0ADB66F-92E4-49E5-9674-9A26228FC0A9}" destId="{AF70B9BF-FCD6-4EED-AD34-DBF761F0A6B1}" srcOrd="1" destOrd="0" presId="urn:microsoft.com/office/officeart/2005/8/layout/hList9"/>
    <dgm:cxn modelId="{82505F51-1A41-496B-891C-E402C1DCAFCA}" type="presOf" srcId="{92EB4D8A-270B-47B3-9BBE-B56CAE9B7264}" destId="{0F830949-13F3-4DB0-9492-86ED6B409D7D}" srcOrd="0" destOrd="0" presId="urn:microsoft.com/office/officeart/2005/8/layout/hList9"/>
    <dgm:cxn modelId="{989F2BBA-1E89-43D3-A4B5-8173F2215BDD}" type="presOf" srcId="{D8FFF29E-100A-492C-914C-C33F65C5D9DE}" destId="{743DC062-30AF-4376-9295-992A577D20E2}" srcOrd="1" destOrd="0" presId="urn:microsoft.com/office/officeart/2005/8/layout/hList9"/>
    <dgm:cxn modelId="{6521418E-9BD9-49DE-B097-0B70ABCF2CF9}" srcId="{083D9EE7-3635-4538-9790-B0D3F419035C}" destId="{9978032D-A41B-4FF5-8EB5-523646BCE304}" srcOrd="1" destOrd="0" parTransId="{E90CAE5E-6A59-4856-9776-31B080F4ADF6}" sibTransId="{889D25D8-8DA2-413D-927B-061EF329C532}"/>
    <dgm:cxn modelId="{CE4B1B49-C1AA-4589-A4DA-9FD3A395527D}" type="presOf" srcId="{26D1F72D-4843-4F03-8AD8-3588BFFCFD62}" destId="{380579A4-E858-4747-B547-6A8AB9245038}" srcOrd="1" destOrd="0" presId="urn:microsoft.com/office/officeart/2005/8/layout/hList9"/>
    <dgm:cxn modelId="{5FF9AB87-DC52-4EFC-8AE0-FB0EA158CDB5}" type="presOf" srcId="{92EB4D8A-270B-47B3-9BBE-B56CAE9B7264}" destId="{16222C24-42F3-4DCD-8B74-2CD1C461A4B5}" srcOrd="1" destOrd="0" presId="urn:microsoft.com/office/officeart/2005/8/layout/hList9"/>
    <dgm:cxn modelId="{09C73D77-A763-4249-A91B-0B03AAA8F73C}" type="presOf" srcId="{5507A69A-1988-4072-8603-37DEA086E6C2}" destId="{A0E899A7-1E8A-486B-B8E3-158A6508E284}" srcOrd="1" destOrd="0" presId="urn:microsoft.com/office/officeart/2005/8/layout/hList9"/>
    <dgm:cxn modelId="{781D0F11-C0D6-4FF9-AA48-6799A3B8558D}" type="presOf" srcId="{ED5B4C56-1B1C-4168-A05D-620424628377}" destId="{F1763F72-ADDE-4474-BAC0-5141F4F888C8}" srcOrd="1" destOrd="0" presId="urn:microsoft.com/office/officeart/2005/8/layout/hList9"/>
    <dgm:cxn modelId="{A4A97F73-5FBA-47DC-BE69-AA939063C667}" type="presOf" srcId="{ED5B4C56-1B1C-4168-A05D-620424628377}" destId="{DA97BE57-B199-4510-80D4-0E8166ECDEE0}" srcOrd="0" destOrd="0" presId="urn:microsoft.com/office/officeart/2005/8/layout/hList9"/>
    <dgm:cxn modelId="{C203BF8D-F412-4515-9E97-A12C7C6E99F5}" srcId="{8FD1981B-401C-4BC0-A4DB-4F5D3AE9B004}" destId="{5507A69A-1988-4072-8603-37DEA086E6C2}" srcOrd="2" destOrd="0" parTransId="{0F7EED52-8161-4DE5-B003-5B4119D0ECA9}" sibTransId="{5064CC56-7D80-4605-8BF6-53194AEE7684}"/>
    <dgm:cxn modelId="{A99BEFCD-43F5-44AE-BC40-9232760DD534}" srcId="{8FD1981B-401C-4BC0-A4DB-4F5D3AE9B004}" destId="{592FC655-0D4C-44DC-9CAB-4E5C34833CE7}" srcOrd="3" destOrd="0" parTransId="{1D13B577-4230-449D-AC61-BAC6F86BAD4B}" sibTransId="{869AA9C5-8F93-41B7-AA6C-273B48005F34}"/>
    <dgm:cxn modelId="{3A4A7A5C-5660-44D4-A95C-70CAE3EB31A7}" srcId="{8FD1981B-401C-4BC0-A4DB-4F5D3AE9B004}" destId="{7FDAD09C-D20B-479D-8347-2829B1F92AB0}" srcOrd="1" destOrd="0" parTransId="{B07C3BF5-EC9C-4969-9E6F-E2B168B784BE}" sibTransId="{0E832942-9986-475F-B2E5-AFF528677B51}"/>
    <dgm:cxn modelId="{50F7A98E-5A85-45ED-9760-B8B0F16252B2}" srcId="{9978032D-A41B-4FF5-8EB5-523646BCE304}" destId="{D8FFF29E-100A-492C-914C-C33F65C5D9DE}" srcOrd="2" destOrd="0" parTransId="{EA9D6C3F-6ABF-420C-ADFD-99B9858BF5E2}" sibTransId="{7AD0152F-E60C-4DD8-BC25-48B3A525668E}"/>
    <dgm:cxn modelId="{96415B45-E9E9-42FF-85E7-7A47EADFB930}" type="presOf" srcId="{D8FFF29E-100A-492C-914C-C33F65C5D9DE}" destId="{0A7C4F02-9276-4EB0-ACB6-9F7D03307CB6}" srcOrd="0" destOrd="0" presId="urn:microsoft.com/office/officeart/2005/8/layout/hList9"/>
    <dgm:cxn modelId="{AE8B69FD-107A-471E-80E6-1615260E4214}" srcId="{8FD1981B-401C-4BC0-A4DB-4F5D3AE9B004}" destId="{C0ADB66F-92E4-49E5-9674-9A26228FC0A9}" srcOrd="0" destOrd="0" parTransId="{2E59CDAC-C484-42DA-BB05-9C8C45D167BA}" sibTransId="{AF7790F4-1379-48DC-9816-7360946FFDE1}"/>
    <dgm:cxn modelId="{929D02A8-65D6-451C-B47C-50AFB565023D}" srcId="{9978032D-A41B-4FF5-8EB5-523646BCE304}" destId="{F1E716A1-996E-4107-A5D0-6521A72AA64E}" srcOrd="1" destOrd="0" parTransId="{26BA9CDB-1517-438B-B45A-ED6F6D51BC9A}" sibTransId="{E16936FB-6876-4400-9D75-3A31AF3FC0F8}"/>
    <dgm:cxn modelId="{BFE5223A-44F2-465D-B51F-AE2A32AC6862}" srcId="{4FBD1C21-8E29-4AF2-ADA5-25A4DBF26681}" destId="{26D1F72D-4843-4F03-8AD8-3588BFFCFD62}" srcOrd="1" destOrd="0" parTransId="{CAAB98E5-D8B2-4EA8-9F8E-F1D64878E85D}" sibTransId="{48CC57F8-2ACD-4488-A522-B05444E21A55}"/>
    <dgm:cxn modelId="{C1FAD1C6-7A17-4365-806A-D1582B2D1112}" type="presOf" srcId="{592FC655-0D4C-44DC-9CAB-4E5C34833CE7}" destId="{8856A6FF-BCE3-4BD2-8D92-F41BBBA6A5DF}" srcOrd="0" destOrd="0" presId="urn:microsoft.com/office/officeart/2005/8/layout/hList9"/>
    <dgm:cxn modelId="{22AB1A35-15D3-48B5-BF22-59531D6AC31E}" type="presOf" srcId="{7FDAD09C-D20B-479D-8347-2829B1F92AB0}" destId="{1C599FBC-FCCD-4824-AE56-6B055F757092}" srcOrd="0" destOrd="0" presId="urn:microsoft.com/office/officeart/2005/8/layout/hList9"/>
    <dgm:cxn modelId="{7D289B0C-8653-4951-A346-1E65AB7FBD4F}" type="presOf" srcId="{F1E716A1-996E-4107-A5D0-6521A72AA64E}" destId="{F5A08AAD-9B88-4CD3-AEEA-037B41D9DF70}" srcOrd="1" destOrd="0" presId="urn:microsoft.com/office/officeart/2005/8/layout/hList9"/>
    <dgm:cxn modelId="{B6FBE9A6-B4D3-446C-B81B-B984FC52005F}" srcId="{083D9EE7-3635-4538-9790-B0D3F419035C}" destId="{4FBD1C21-8E29-4AF2-ADA5-25A4DBF26681}" srcOrd="2" destOrd="0" parTransId="{F36AE20F-CE86-486B-B4D3-7EA8A88EF565}" sibTransId="{3E5C36E8-BC13-49B9-847A-12401E78B5DD}"/>
    <dgm:cxn modelId="{06EE49E0-46D3-4602-9190-A7929B00A541}" type="presOf" srcId="{C0ADB66F-92E4-49E5-9674-9A26228FC0A9}" destId="{043F8B70-B472-4274-A73D-735A61A6C21F}" srcOrd="0" destOrd="0" presId="urn:microsoft.com/office/officeart/2005/8/layout/hList9"/>
    <dgm:cxn modelId="{09930A58-C7A8-472F-A66E-F8BC430E7163}" type="presOf" srcId="{4FBD1C21-8E29-4AF2-ADA5-25A4DBF26681}" destId="{5B7E1CB7-7121-4233-B4FC-430B66ED67A7}" srcOrd="0" destOrd="0" presId="urn:microsoft.com/office/officeart/2005/8/layout/hList9"/>
    <dgm:cxn modelId="{C5D3B80F-06FF-4ACA-AC16-A9701D1894E7}" type="presOf" srcId="{F1E716A1-996E-4107-A5D0-6521A72AA64E}" destId="{FF8031AE-3C3E-42C1-A2E3-B8574638090F}" srcOrd="0" destOrd="0" presId="urn:microsoft.com/office/officeart/2005/8/layout/hList9"/>
    <dgm:cxn modelId="{162647E6-918E-473E-9604-D6C65C8BDC4C}" type="presParOf" srcId="{6684D58A-E963-4472-92EE-5530FD4569A6}" destId="{69B789D5-7EA9-424D-B80C-D7E4A6CBBAA6}" srcOrd="0" destOrd="0" presId="urn:microsoft.com/office/officeart/2005/8/layout/hList9"/>
    <dgm:cxn modelId="{29C4AA46-A871-4D7B-A7EE-1209A989BAB4}" type="presParOf" srcId="{6684D58A-E963-4472-92EE-5530FD4569A6}" destId="{E00E060A-F273-467E-BD02-433D7DAEDFA0}" srcOrd="1" destOrd="0" presId="urn:microsoft.com/office/officeart/2005/8/layout/hList9"/>
    <dgm:cxn modelId="{73374BE9-B317-43D9-AC44-A334398D6068}" type="presParOf" srcId="{E00E060A-F273-467E-BD02-433D7DAEDFA0}" destId="{F984110C-22DE-4476-8BCD-8AB68B0904DB}" srcOrd="0" destOrd="0" presId="urn:microsoft.com/office/officeart/2005/8/layout/hList9"/>
    <dgm:cxn modelId="{2A1AA034-B435-4892-AA13-5108B46923BC}" type="presParOf" srcId="{E00E060A-F273-467E-BD02-433D7DAEDFA0}" destId="{28F84933-34A8-45A5-9F31-33708ED74CEA}" srcOrd="1" destOrd="0" presId="urn:microsoft.com/office/officeart/2005/8/layout/hList9"/>
    <dgm:cxn modelId="{2071B3A8-E519-480B-B6E3-FC8DF387C375}" type="presParOf" srcId="{28F84933-34A8-45A5-9F31-33708ED74CEA}" destId="{043F8B70-B472-4274-A73D-735A61A6C21F}" srcOrd="0" destOrd="0" presId="urn:microsoft.com/office/officeart/2005/8/layout/hList9"/>
    <dgm:cxn modelId="{C76B2829-04E9-4830-9B2E-D7E252C08376}" type="presParOf" srcId="{28F84933-34A8-45A5-9F31-33708ED74CEA}" destId="{AF70B9BF-FCD6-4EED-AD34-DBF761F0A6B1}" srcOrd="1" destOrd="0" presId="urn:microsoft.com/office/officeart/2005/8/layout/hList9"/>
    <dgm:cxn modelId="{BF2F7FE8-8E78-404A-8615-C99D8796C8E7}" type="presParOf" srcId="{E00E060A-F273-467E-BD02-433D7DAEDFA0}" destId="{71F15B66-2166-480D-AE23-B32518D4C1C6}" srcOrd="2" destOrd="0" presId="urn:microsoft.com/office/officeart/2005/8/layout/hList9"/>
    <dgm:cxn modelId="{305CD9EB-2052-4AB6-82C6-F453F410FA01}" type="presParOf" srcId="{71F15B66-2166-480D-AE23-B32518D4C1C6}" destId="{1C599FBC-FCCD-4824-AE56-6B055F757092}" srcOrd="0" destOrd="0" presId="urn:microsoft.com/office/officeart/2005/8/layout/hList9"/>
    <dgm:cxn modelId="{7E8294E1-B711-4530-9A94-C4788E7EB7B2}" type="presParOf" srcId="{71F15B66-2166-480D-AE23-B32518D4C1C6}" destId="{3F8CDF19-E693-4A0A-8AD0-82E931082A50}" srcOrd="1" destOrd="0" presId="urn:microsoft.com/office/officeart/2005/8/layout/hList9"/>
    <dgm:cxn modelId="{C8D93782-0611-4E01-BC16-1464B4B9F9BB}" type="presParOf" srcId="{E00E060A-F273-467E-BD02-433D7DAEDFA0}" destId="{DFAD5200-7F0B-483D-AD42-F7514427A275}" srcOrd="3" destOrd="0" presId="urn:microsoft.com/office/officeart/2005/8/layout/hList9"/>
    <dgm:cxn modelId="{42663938-B734-46FD-9D3E-A1247DE9EAE5}" type="presParOf" srcId="{DFAD5200-7F0B-483D-AD42-F7514427A275}" destId="{DC785287-3D68-42A3-94F5-EB5E82763707}" srcOrd="0" destOrd="0" presId="urn:microsoft.com/office/officeart/2005/8/layout/hList9"/>
    <dgm:cxn modelId="{DA759DEF-762F-46EC-B7BE-CB07154806FC}" type="presParOf" srcId="{DFAD5200-7F0B-483D-AD42-F7514427A275}" destId="{A0E899A7-1E8A-486B-B8E3-158A6508E284}" srcOrd="1" destOrd="0" presId="urn:microsoft.com/office/officeart/2005/8/layout/hList9"/>
    <dgm:cxn modelId="{20C4DBD5-D4E2-4B39-A412-7E3059537331}" type="presParOf" srcId="{E00E060A-F273-467E-BD02-433D7DAEDFA0}" destId="{4406B841-A9F4-41B3-9C88-EFAC4F1A497E}" srcOrd="4" destOrd="0" presId="urn:microsoft.com/office/officeart/2005/8/layout/hList9"/>
    <dgm:cxn modelId="{CE35BC40-FB32-40F0-A64C-F8C32280A702}" type="presParOf" srcId="{4406B841-A9F4-41B3-9C88-EFAC4F1A497E}" destId="{8856A6FF-BCE3-4BD2-8D92-F41BBBA6A5DF}" srcOrd="0" destOrd="0" presId="urn:microsoft.com/office/officeart/2005/8/layout/hList9"/>
    <dgm:cxn modelId="{51FAAABC-3D5B-45F4-96D4-B64489C98D0B}" type="presParOf" srcId="{4406B841-A9F4-41B3-9C88-EFAC4F1A497E}" destId="{8B8AFA2B-F501-4046-8D4C-6B0D9AC9A72B}" srcOrd="1" destOrd="0" presId="urn:microsoft.com/office/officeart/2005/8/layout/hList9"/>
    <dgm:cxn modelId="{7D3F67E6-0A8C-4023-A26D-B2CC87D5FFC1}" type="presParOf" srcId="{6684D58A-E963-4472-92EE-5530FD4569A6}" destId="{B4520420-DE6E-4EBF-9B32-E96B3A9388E4}" srcOrd="2" destOrd="0" presId="urn:microsoft.com/office/officeart/2005/8/layout/hList9"/>
    <dgm:cxn modelId="{3EF0DD32-8966-40CE-A15B-11D38A68897D}" type="presParOf" srcId="{6684D58A-E963-4472-92EE-5530FD4569A6}" destId="{695D3AD1-9270-491C-A373-861E0CB33803}" srcOrd="3" destOrd="0" presId="urn:microsoft.com/office/officeart/2005/8/layout/hList9"/>
    <dgm:cxn modelId="{3E298B16-4AA1-42C4-A97C-258F469A93B0}" type="presParOf" srcId="{6684D58A-E963-4472-92EE-5530FD4569A6}" destId="{D22FCF2E-0496-4CF8-B8B9-DF195F806E7E}" srcOrd="4" destOrd="0" presId="urn:microsoft.com/office/officeart/2005/8/layout/hList9"/>
    <dgm:cxn modelId="{07330B64-275A-4439-9828-1C763FAC3B25}" type="presParOf" srcId="{6684D58A-E963-4472-92EE-5530FD4569A6}" destId="{69A87FC2-CF55-45CC-87FB-862CE6004700}" srcOrd="5" destOrd="0" presId="urn:microsoft.com/office/officeart/2005/8/layout/hList9"/>
    <dgm:cxn modelId="{D8889338-6FA5-4396-9AC9-FBE4D1EE2366}" type="presParOf" srcId="{6684D58A-E963-4472-92EE-5530FD4569A6}" destId="{E5A73544-B377-4167-BBBD-49881C771147}" srcOrd="6" destOrd="0" presId="urn:microsoft.com/office/officeart/2005/8/layout/hList9"/>
    <dgm:cxn modelId="{FE0129B6-1286-403C-B7D6-E75BC59B78B3}" type="presParOf" srcId="{E5A73544-B377-4167-BBBD-49881C771147}" destId="{B8133CC0-6645-437A-9855-A5DCC2F51ADE}" srcOrd="0" destOrd="0" presId="urn:microsoft.com/office/officeart/2005/8/layout/hList9"/>
    <dgm:cxn modelId="{3CE9A639-25FF-4ED8-910E-D2E01F4B0BAF}" type="presParOf" srcId="{E5A73544-B377-4167-BBBD-49881C771147}" destId="{0F19AB62-0897-48CA-9C40-49912CEBFAE4}" srcOrd="1" destOrd="0" presId="urn:microsoft.com/office/officeart/2005/8/layout/hList9"/>
    <dgm:cxn modelId="{89A89CAE-F0ED-4655-9947-13A4E887D0C8}" type="presParOf" srcId="{0F19AB62-0897-48CA-9C40-49912CEBFAE4}" destId="{0F830949-13F3-4DB0-9492-86ED6B409D7D}" srcOrd="0" destOrd="0" presId="urn:microsoft.com/office/officeart/2005/8/layout/hList9"/>
    <dgm:cxn modelId="{3B0E096B-388D-4541-A5CB-08FA30CCF3A2}" type="presParOf" srcId="{0F19AB62-0897-48CA-9C40-49912CEBFAE4}" destId="{16222C24-42F3-4DCD-8B74-2CD1C461A4B5}" srcOrd="1" destOrd="0" presId="urn:microsoft.com/office/officeart/2005/8/layout/hList9"/>
    <dgm:cxn modelId="{4FB85306-8C6F-472E-ACD2-5D12056CEB0C}" type="presParOf" srcId="{E5A73544-B377-4167-BBBD-49881C771147}" destId="{E3EEC514-9FAA-4CDC-9214-3C6F46EF22DB}" srcOrd="2" destOrd="0" presId="urn:microsoft.com/office/officeart/2005/8/layout/hList9"/>
    <dgm:cxn modelId="{47150D82-E4A9-45C2-9E36-10AA621CDA6A}" type="presParOf" srcId="{E3EEC514-9FAA-4CDC-9214-3C6F46EF22DB}" destId="{FF8031AE-3C3E-42C1-A2E3-B8574638090F}" srcOrd="0" destOrd="0" presId="urn:microsoft.com/office/officeart/2005/8/layout/hList9"/>
    <dgm:cxn modelId="{542AB245-3F68-4091-9C04-AACB88C90B42}" type="presParOf" srcId="{E3EEC514-9FAA-4CDC-9214-3C6F46EF22DB}" destId="{F5A08AAD-9B88-4CD3-AEEA-037B41D9DF70}" srcOrd="1" destOrd="0" presId="urn:microsoft.com/office/officeart/2005/8/layout/hList9"/>
    <dgm:cxn modelId="{8EFF6716-C572-4934-A7CC-D733CA4101BF}" type="presParOf" srcId="{E5A73544-B377-4167-BBBD-49881C771147}" destId="{1526DA1F-037E-483E-962C-189106F335B4}" srcOrd="3" destOrd="0" presId="urn:microsoft.com/office/officeart/2005/8/layout/hList9"/>
    <dgm:cxn modelId="{779FA29B-27B8-4C18-849A-786A61A06E3E}" type="presParOf" srcId="{1526DA1F-037E-483E-962C-189106F335B4}" destId="{0A7C4F02-9276-4EB0-ACB6-9F7D03307CB6}" srcOrd="0" destOrd="0" presId="urn:microsoft.com/office/officeart/2005/8/layout/hList9"/>
    <dgm:cxn modelId="{1AC2AEAB-81EF-4D5A-AD4A-72A09011A71D}" type="presParOf" srcId="{1526DA1F-037E-483E-962C-189106F335B4}" destId="{743DC062-30AF-4376-9295-992A577D20E2}" srcOrd="1" destOrd="0" presId="urn:microsoft.com/office/officeart/2005/8/layout/hList9"/>
    <dgm:cxn modelId="{74A55518-BF4F-4D4B-92C4-45D600AFA386}" type="presParOf" srcId="{6684D58A-E963-4472-92EE-5530FD4569A6}" destId="{A0D579A6-1613-49A6-82A7-263016680DD3}" srcOrd="7" destOrd="0" presId="urn:microsoft.com/office/officeart/2005/8/layout/hList9"/>
    <dgm:cxn modelId="{9302F3A0-3D02-425E-805E-85ED46579152}" type="presParOf" srcId="{6684D58A-E963-4472-92EE-5530FD4569A6}" destId="{B8E80C09-0C46-4E79-B2C5-92CA5E894B2F}" srcOrd="8" destOrd="0" presId="urn:microsoft.com/office/officeart/2005/8/layout/hList9"/>
    <dgm:cxn modelId="{9781F878-79ED-4075-B6E0-3CD8F5793DAD}" type="presParOf" srcId="{6684D58A-E963-4472-92EE-5530FD4569A6}" destId="{3A1F3EDD-3410-455F-97A1-F84565724C54}" srcOrd="9" destOrd="0" presId="urn:microsoft.com/office/officeart/2005/8/layout/hList9"/>
    <dgm:cxn modelId="{D0915F24-65FA-4D66-9EF9-10F63F321C48}" type="presParOf" srcId="{6684D58A-E963-4472-92EE-5530FD4569A6}" destId="{614C838C-99F3-4B26-870E-66D7FB47274A}" srcOrd="10" destOrd="0" presId="urn:microsoft.com/office/officeart/2005/8/layout/hList9"/>
    <dgm:cxn modelId="{5D0E7B00-76A8-4C60-A5DF-296E770704DA}" type="presParOf" srcId="{6684D58A-E963-4472-92EE-5530FD4569A6}" destId="{16199B07-CD7D-4C88-B596-071C4C0DD95C}" srcOrd="11" destOrd="0" presId="urn:microsoft.com/office/officeart/2005/8/layout/hList9"/>
    <dgm:cxn modelId="{01C9164F-F178-4D36-AB28-1FE8AA0B24CE}" type="presParOf" srcId="{16199B07-CD7D-4C88-B596-071C4C0DD95C}" destId="{D8D664ED-255E-4068-9BEC-591EC1668C38}" srcOrd="0" destOrd="0" presId="urn:microsoft.com/office/officeart/2005/8/layout/hList9"/>
    <dgm:cxn modelId="{9A53154B-5B03-4163-9EB0-E723A9C2570E}" type="presParOf" srcId="{16199B07-CD7D-4C88-B596-071C4C0DD95C}" destId="{C6CF6B3C-531A-4A46-99E8-206D4124FEA0}" srcOrd="1" destOrd="0" presId="urn:microsoft.com/office/officeart/2005/8/layout/hList9"/>
    <dgm:cxn modelId="{7B72D050-7060-451C-9F77-B0D0C98CA657}" type="presParOf" srcId="{C6CF6B3C-531A-4A46-99E8-206D4124FEA0}" destId="{DA97BE57-B199-4510-80D4-0E8166ECDEE0}" srcOrd="0" destOrd="0" presId="urn:microsoft.com/office/officeart/2005/8/layout/hList9"/>
    <dgm:cxn modelId="{79A4960A-F032-4F99-94B9-EE581AC242FE}" type="presParOf" srcId="{C6CF6B3C-531A-4A46-99E8-206D4124FEA0}" destId="{F1763F72-ADDE-4474-BAC0-5141F4F888C8}" srcOrd="1" destOrd="0" presId="urn:microsoft.com/office/officeart/2005/8/layout/hList9"/>
    <dgm:cxn modelId="{C1FB2BB8-3046-4D6F-8F7B-089C3EDE3216}" type="presParOf" srcId="{16199B07-CD7D-4C88-B596-071C4C0DD95C}" destId="{FC1704C7-177A-4307-96C4-C51FF0A46087}" srcOrd="2" destOrd="0" presId="urn:microsoft.com/office/officeart/2005/8/layout/hList9"/>
    <dgm:cxn modelId="{2DA7AB66-A78E-4167-A33C-FC0F2F74A621}" type="presParOf" srcId="{FC1704C7-177A-4307-96C4-C51FF0A46087}" destId="{F8726B27-375F-4F73-BCC1-CA959DA35E10}" srcOrd="0" destOrd="0" presId="urn:microsoft.com/office/officeart/2005/8/layout/hList9"/>
    <dgm:cxn modelId="{C1E89C13-F8B3-4EDB-9DB5-BDA8BCDEA8CC}" type="presParOf" srcId="{FC1704C7-177A-4307-96C4-C51FF0A46087}" destId="{380579A4-E858-4747-B547-6A8AB9245038}" srcOrd="1" destOrd="0" presId="urn:microsoft.com/office/officeart/2005/8/layout/hList9"/>
    <dgm:cxn modelId="{0A406880-FA04-427E-A2BA-8CAF775B7956}" type="presParOf" srcId="{6684D58A-E963-4472-92EE-5530FD4569A6}" destId="{DA69564E-DA69-4C39-9F7F-2E1F9944A8AB}" srcOrd="12" destOrd="0" presId="urn:microsoft.com/office/officeart/2005/8/layout/hList9"/>
    <dgm:cxn modelId="{432E7952-D8D6-4B32-8EC5-AC8298CA98EA}" type="presParOf" srcId="{6684D58A-E963-4472-92EE-5530FD4569A6}" destId="{5B7E1CB7-7121-4233-B4FC-430B66ED67A7}" srcOrd="13"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AC57F-50AB-4D8B-9721-29E70AA6BA5D}">
      <dsp:nvSpPr>
        <dsp:cNvPr id="0" name=""/>
        <dsp:cNvSpPr/>
      </dsp:nvSpPr>
      <dsp:spPr>
        <a:xfrm>
          <a:off x="947201" y="567162"/>
          <a:ext cx="1451800" cy="1451800"/>
        </a:xfrm>
        <a:prstGeom prst="rect">
          <a:avLst/>
        </a:prstGeom>
        <a:blipFill>
          <a:blip xmlns:r="http://schemas.openxmlformats.org/officeDocument/2006/relationships" r:embed="rId1">
            <a:extLst>
              <a:ext uri="{96DAC541-7B7A-43D3-8B79-37D633B846F1}">
                <asvg:svgBlip xmlns=""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9CC9627-2946-498C-9B7D-3D955FEE9C4E}">
      <dsp:nvSpPr>
        <dsp:cNvPr id="0" name=""/>
        <dsp:cNvSpPr/>
      </dsp:nvSpPr>
      <dsp:spPr>
        <a:xfrm>
          <a:off x="59990" y="2402242"/>
          <a:ext cx="322622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77850" rtl="0">
            <a:lnSpc>
              <a:spcPct val="90000"/>
            </a:lnSpc>
            <a:spcBef>
              <a:spcPct val="0"/>
            </a:spcBef>
            <a:spcAft>
              <a:spcPct val="35000"/>
            </a:spcAft>
          </a:pPr>
          <a:r>
            <a:rPr lang="fr-CA" sz="1300" kern="1200" dirty="0">
              <a:latin typeface="+mn-lt"/>
            </a:rPr>
            <a:t>Évaluer l'efficacité de la promotion du dépistage du radon auprès d'un groupe de fumeurs ou ex-fumeurs en processus de cessation tabagique</a:t>
          </a:r>
          <a:endParaRPr lang="en-US" sz="1300" kern="1200" dirty="0">
            <a:latin typeface="+mn-lt"/>
          </a:endParaRPr>
        </a:p>
      </dsp:txBody>
      <dsp:txXfrm>
        <a:off x="59990" y="2402242"/>
        <a:ext cx="3226223" cy="720000"/>
      </dsp:txXfrm>
    </dsp:sp>
    <dsp:sp modelId="{4746E0CB-2A09-4872-BE0D-5CF1EBFA9CAC}">
      <dsp:nvSpPr>
        <dsp:cNvPr id="0" name=""/>
        <dsp:cNvSpPr/>
      </dsp:nvSpPr>
      <dsp:spPr>
        <a:xfrm>
          <a:off x="4738014" y="567162"/>
          <a:ext cx="1451800" cy="1451800"/>
        </a:xfrm>
        <a:prstGeom prst="rect">
          <a:avLst/>
        </a:prstGeom>
        <a:blipFill>
          <a:blip xmlns:r="http://schemas.openxmlformats.org/officeDocument/2006/relationships" r:embed="rId3">
            <a:extLst>
              <a:ext uri="{96DAC541-7B7A-43D3-8B79-37D633B846F1}">
                <asvg:svgBlip xmlns=""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0C54391-A023-4219-97F8-0B269BA52E2B}">
      <dsp:nvSpPr>
        <dsp:cNvPr id="0" name=""/>
        <dsp:cNvSpPr/>
      </dsp:nvSpPr>
      <dsp:spPr>
        <a:xfrm>
          <a:off x="3850802" y="2402242"/>
          <a:ext cx="322622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77850">
            <a:lnSpc>
              <a:spcPct val="90000"/>
            </a:lnSpc>
            <a:spcBef>
              <a:spcPct val="0"/>
            </a:spcBef>
            <a:spcAft>
              <a:spcPct val="35000"/>
            </a:spcAft>
          </a:pPr>
          <a:r>
            <a:rPr lang="fr-CA" sz="1300" kern="1200" dirty="0"/>
            <a:t>Déterminer la réceptivité à l'intervention</a:t>
          </a:r>
          <a:endParaRPr lang="en-US" sz="1300" kern="1200" dirty="0"/>
        </a:p>
      </dsp:txBody>
      <dsp:txXfrm>
        <a:off x="3850802" y="2402242"/>
        <a:ext cx="3226223" cy="720000"/>
      </dsp:txXfrm>
    </dsp:sp>
    <dsp:sp modelId="{B9595EEF-87D9-4B12-B77B-5AA2F3CBC84B}">
      <dsp:nvSpPr>
        <dsp:cNvPr id="0" name=""/>
        <dsp:cNvSpPr/>
      </dsp:nvSpPr>
      <dsp:spPr>
        <a:xfrm>
          <a:off x="8528826" y="567162"/>
          <a:ext cx="1451800" cy="1451800"/>
        </a:xfrm>
        <a:prstGeom prst="rect">
          <a:avLst/>
        </a:prstGeom>
        <a:blipFill>
          <a:blip xmlns:r="http://schemas.openxmlformats.org/officeDocument/2006/relationships" r:embed="rId5">
            <a:extLst>
              <a:ext uri="{96DAC541-7B7A-43D3-8B79-37D633B846F1}">
                <asvg:svgBlip xmlns=""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721E9EB-601B-4B4E-8486-B52D90EF445C}">
      <dsp:nvSpPr>
        <dsp:cNvPr id="0" name=""/>
        <dsp:cNvSpPr/>
      </dsp:nvSpPr>
      <dsp:spPr>
        <a:xfrm>
          <a:off x="7641615" y="2402242"/>
          <a:ext cx="322622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77850">
            <a:lnSpc>
              <a:spcPct val="90000"/>
            </a:lnSpc>
            <a:spcBef>
              <a:spcPct val="0"/>
            </a:spcBef>
            <a:spcAft>
              <a:spcPct val="35000"/>
            </a:spcAft>
          </a:pPr>
          <a:r>
            <a:rPr lang="fr-CA" sz="1300" kern="1200" dirty="0"/>
            <a:t>Identifier la nature des questions et le niveau d'expertise requis pour y répondre</a:t>
          </a:r>
          <a:endParaRPr lang="en-US" sz="1300" kern="1200" dirty="0"/>
        </a:p>
      </dsp:txBody>
      <dsp:txXfrm>
        <a:off x="7641615" y="2402242"/>
        <a:ext cx="3226223"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38D570-E3CC-4C2D-A534-999342ECA8D3}">
      <dsp:nvSpPr>
        <dsp:cNvPr id="0" name=""/>
        <dsp:cNvSpPr/>
      </dsp:nvSpPr>
      <dsp:spPr>
        <a:xfrm>
          <a:off x="0" y="2069431"/>
          <a:ext cx="11334269" cy="0"/>
        </a:xfrm>
        <a:prstGeom prst="lin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BB7EE82A-7554-4331-9BDB-955E309FDCC0}">
      <dsp:nvSpPr>
        <dsp:cNvPr id="0" name=""/>
        <dsp:cNvSpPr/>
      </dsp:nvSpPr>
      <dsp:spPr>
        <a:xfrm>
          <a:off x="315677" y="2222569"/>
          <a:ext cx="4616943" cy="4676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lvl="0" algn="ctr" defTabSz="711200" rtl="0">
            <a:lnSpc>
              <a:spcPct val="90000"/>
            </a:lnSpc>
            <a:spcBef>
              <a:spcPct val="0"/>
            </a:spcBef>
            <a:spcAft>
              <a:spcPct val="35000"/>
            </a:spcAft>
            <a:defRPr b="1"/>
          </a:pPr>
          <a:r>
            <a:rPr lang="fr-CA" sz="1600" kern="1200" dirty="0">
              <a:latin typeface="Calibri Light" panose="020F0302020204030204"/>
            </a:rPr>
            <a:t>Recrutement au CAT</a:t>
          </a:r>
          <a:endParaRPr lang="fr-CA" sz="1600" kern="1200" dirty="0"/>
        </a:p>
      </dsp:txBody>
      <dsp:txXfrm>
        <a:off x="315677" y="2222569"/>
        <a:ext cx="4616943" cy="467691"/>
      </dsp:txXfrm>
    </dsp:sp>
    <dsp:sp modelId="{D3AFB0FE-B037-434C-AB9A-F2135E3227EA}">
      <dsp:nvSpPr>
        <dsp:cNvPr id="0" name=""/>
        <dsp:cNvSpPr/>
      </dsp:nvSpPr>
      <dsp:spPr>
        <a:xfrm>
          <a:off x="885" y="577371"/>
          <a:ext cx="5246526" cy="705676"/>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460" tIns="124460" rIns="124460" bIns="124460" numCol="1" spcCol="1270" anchor="ctr" anchorCtr="0">
          <a:noAutofit/>
        </a:bodyPr>
        <a:lstStyle/>
        <a:p>
          <a:pPr lvl="0" algn="l" defTabSz="622300" rtl="0">
            <a:lnSpc>
              <a:spcPct val="90000"/>
            </a:lnSpc>
            <a:spcBef>
              <a:spcPct val="0"/>
            </a:spcBef>
            <a:spcAft>
              <a:spcPct val="35000"/>
            </a:spcAft>
          </a:pPr>
          <a:r>
            <a:rPr lang="fr-CA" sz="1400" kern="1200" dirty="0">
              <a:latin typeface="Calibri Light" panose="020F0302020204030204"/>
            </a:rPr>
            <a:t>À partir de la 2</a:t>
          </a:r>
          <a:r>
            <a:rPr lang="fr-CA" sz="1400" kern="1200" baseline="30000" dirty="0">
              <a:latin typeface="Calibri Light" panose="020F0302020204030204"/>
            </a:rPr>
            <a:t>e</a:t>
          </a:r>
          <a:r>
            <a:rPr lang="fr-CA" sz="1400" kern="1200" dirty="0">
              <a:latin typeface="Calibri Light" panose="020F0302020204030204"/>
            </a:rPr>
            <a:t> rencontre avec la personne intervenante</a:t>
          </a:r>
          <a:endParaRPr lang="fr-CA" sz="1400" kern="1200" dirty="0"/>
        </a:p>
      </dsp:txBody>
      <dsp:txXfrm>
        <a:off x="35333" y="611819"/>
        <a:ext cx="5177630" cy="636780"/>
      </dsp:txXfrm>
    </dsp:sp>
    <dsp:sp modelId="{CAEE1F86-86E5-4811-B4EA-226CD4BF8272}">
      <dsp:nvSpPr>
        <dsp:cNvPr id="0" name=""/>
        <dsp:cNvSpPr/>
      </dsp:nvSpPr>
      <dsp:spPr>
        <a:xfrm>
          <a:off x="2624148" y="1283047"/>
          <a:ext cx="0" cy="786383"/>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DAF4D240-B826-4A65-98EB-34142F632D13}">
      <dsp:nvSpPr>
        <dsp:cNvPr id="0" name=""/>
        <dsp:cNvSpPr/>
      </dsp:nvSpPr>
      <dsp:spPr>
        <a:xfrm>
          <a:off x="2593107" y="2038390"/>
          <a:ext cx="62082" cy="62082"/>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7CD52D-1100-451F-BBFC-1283CCEEB621}">
      <dsp:nvSpPr>
        <dsp:cNvPr id="0" name=""/>
        <dsp:cNvSpPr/>
      </dsp:nvSpPr>
      <dsp:spPr>
        <a:xfrm>
          <a:off x="3358662" y="1448602"/>
          <a:ext cx="4616943" cy="4676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lvl="0" algn="ctr" defTabSz="711200" rtl="0">
            <a:lnSpc>
              <a:spcPct val="90000"/>
            </a:lnSpc>
            <a:spcBef>
              <a:spcPct val="0"/>
            </a:spcBef>
            <a:spcAft>
              <a:spcPct val="35000"/>
            </a:spcAft>
            <a:defRPr b="1"/>
          </a:pPr>
          <a:r>
            <a:rPr lang="fr-CA" sz="1600" kern="1200" dirty="0">
              <a:latin typeface="Calibri Light" panose="020F0302020204030204"/>
            </a:rPr>
            <a:t>Consentement verbal, </a:t>
          </a:r>
          <a:br>
            <a:rPr lang="fr-CA" sz="1600" kern="1200" dirty="0">
              <a:latin typeface="Calibri Light" panose="020F0302020204030204"/>
            </a:rPr>
          </a:br>
          <a:r>
            <a:rPr lang="fr-CA" sz="1600" kern="1200" dirty="0">
              <a:latin typeface="Calibri Light" panose="020F0302020204030204"/>
            </a:rPr>
            <a:t>Questionnaire 1 et intervention</a:t>
          </a:r>
          <a:endParaRPr lang="fr-CA" sz="1600" kern="1200" dirty="0"/>
        </a:p>
      </dsp:txBody>
      <dsp:txXfrm>
        <a:off x="3358662" y="1448602"/>
        <a:ext cx="4616943" cy="467691"/>
      </dsp:txXfrm>
    </dsp:sp>
    <dsp:sp modelId="{FEE30821-8C92-495A-AB04-559E8A44E5FB}">
      <dsp:nvSpPr>
        <dsp:cNvPr id="0" name=""/>
        <dsp:cNvSpPr/>
      </dsp:nvSpPr>
      <dsp:spPr>
        <a:xfrm>
          <a:off x="3043871" y="2855815"/>
          <a:ext cx="5246526" cy="705676"/>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460" tIns="124460" rIns="124460" bIns="124460" numCol="1" spcCol="1270" anchor="ctr" anchorCtr="0">
          <a:noAutofit/>
        </a:bodyPr>
        <a:lstStyle/>
        <a:p>
          <a:pPr lvl="0" algn="l" defTabSz="622300" rtl="0">
            <a:lnSpc>
              <a:spcPct val="90000"/>
            </a:lnSpc>
            <a:spcBef>
              <a:spcPct val="0"/>
            </a:spcBef>
            <a:spcAft>
              <a:spcPct val="35000"/>
            </a:spcAft>
          </a:pPr>
          <a:r>
            <a:rPr lang="fr-CA" sz="1400" kern="1200" dirty="0">
              <a:latin typeface="Calibri Light" panose="020F0302020204030204"/>
            </a:rPr>
            <a:t> 4 semaines post recrutement</a:t>
          </a:r>
          <a:endParaRPr lang="fr-CA" sz="1400" kern="1200" dirty="0"/>
        </a:p>
      </dsp:txBody>
      <dsp:txXfrm>
        <a:off x="3078319" y="2890263"/>
        <a:ext cx="5177630" cy="636780"/>
      </dsp:txXfrm>
    </dsp:sp>
    <dsp:sp modelId="{37B49CAE-004B-400A-81A8-7DC130ACEA89}">
      <dsp:nvSpPr>
        <dsp:cNvPr id="0" name=""/>
        <dsp:cNvSpPr/>
      </dsp:nvSpPr>
      <dsp:spPr>
        <a:xfrm>
          <a:off x="5667134" y="2069431"/>
          <a:ext cx="0" cy="786383"/>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08EB2BE4-42DD-4DFE-A3E2-D55E3E28C82A}">
      <dsp:nvSpPr>
        <dsp:cNvPr id="0" name=""/>
        <dsp:cNvSpPr/>
      </dsp:nvSpPr>
      <dsp:spPr>
        <a:xfrm>
          <a:off x="5636093" y="2038390"/>
          <a:ext cx="62082" cy="62082"/>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71FBEB-A52F-4A06-932C-9D916E52BADC}">
      <dsp:nvSpPr>
        <dsp:cNvPr id="0" name=""/>
        <dsp:cNvSpPr/>
      </dsp:nvSpPr>
      <dsp:spPr>
        <a:xfrm>
          <a:off x="6401648" y="2222569"/>
          <a:ext cx="4616943" cy="4676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lvl="0" algn="ctr" defTabSz="711200" rtl="0">
            <a:lnSpc>
              <a:spcPct val="90000"/>
            </a:lnSpc>
            <a:spcBef>
              <a:spcPct val="0"/>
            </a:spcBef>
            <a:spcAft>
              <a:spcPct val="35000"/>
            </a:spcAft>
            <a:defRPr b="1"/>
          </a:pPr>
          <a:r>
            <a:rPr lang="fr-CA" sz="1600" kern="1200">
              <a:latin typeface="Calibri Light" panose="020F0302020204030204"/>
            </a:rPr>
            <a:t>Questionnaire 2</a:t>
          </a:r>
          <a:endParaRPr lang="fr-CA" sz="1600" kern="1200"/>
        </a:p>
      </dsp:txBody>
      <dsp:txXfrm>
        <a:off x="6401648" y="2222569"/>
        <a:ext cx="4616943" cy="467691"/>
      </dsp:txXfrm>
    </dsp:sp>
    <dsp:sp modelId="{9950B80D-96E5-43A0-B676-CD77EEBEA8E0}">
      <dsp:nvSpPr>
        <dsp:cNvPr id="0" name=""/>
        <dsp:cNvSpPr/>
      </dsp:nvSpPr>
      <dsp:spPr>
        <a:xfrm>
          <a:off x="6086856" y="577371"/>
          <a:ext cx="5246526" cy="705676"/>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460" tIns="124460" rIns="124460" bIns="124460" numCol="1" spcCol="1270" anchor="ctr" anchorCtr="0">
          <a:noAutofit/>
        </a:bodyPr>
        <a:lstStyle/>
        <a:p>
          <a:pPr lvl="0" algn="l" defTabSz="622300" rtl="0">
            <a:lnSpc>
              <a:spcPct val="90000"/>
            </a:lnSpc>
            <a:spcBef>
              <a:spcPct val="0"/>
            </a:spcBef>
            <a:spcAft>
              <a:spcPct val="35000"/>
            </a:spcAft>
          </a:pPr>
          <a:r>
            <a:rPr lang="fr-CA" sz="1400" kern="1200">
              <a:latin typeface="Calibri Light" panose="020F0302020204030204"/>
            </a:rPr>
            <a:t>4-8 semaines post questionnaire 1</a:t>
          </a:r>
          <a:endParaRPr lang="fr-CA" sz="1400" kern="1200"/>
        </a:p>
      </dsp:txBody>
      <dsp:txXfrm>
        <a:off x="6121304" y="611819"/>
        <a:ext cx="5177630" cy="636780"/>
      </dsp:txXfrm>
    </dsp:sp>
    <dsp:sp modelId="{CDF0D8D5-5E3A-4B0A-BD61-9F0A00A72232}">
      <dsp:nvSpPr>
        <dsp:cNvPr id="0" name=""/>
        <dsp:cNvSpPr/>
      </dsp:nvSpPr>
      <dsp:spPr>
        <a:xfrm>
          <a:off x="8710120" y="1283047"/>
          <a:ext cx="0" cy="786383"/>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5D917119-B1B7-42CE-B3A7-557EC3EE145F}">
      <dsp:nvSpPr>
        <dsp:cNvPr id="0" name=""/>
        <dsp:cNvSpPr/>
      </dsp:nvSpPr>
      <dsp:spPr>
        <a:xfrm>
          <a:off x="8679078" y="2038390"/>
          <a:ext cx="62082" cy="62082"/>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3F8B70-B472-4274-A73D-735A61A6C21F}">
      <dsp:nvSpPr>
        <dsp:cNvPr id="0" name=""/>
        <dsp:cNvSpPr/>
      </dsp:nvSpPr>
      <dsp:spPr>
        <a:xfrm>
          <a:off x="809969" y="678735"/>
          <a:ext cx="1517508" cy="1012178"/>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fr-CA" sz="1600" kern="1200" dirty="0">
              <a:latin typeface="Calibri Light" panose="020F0302020204030204"/>
            </a:rPr>
            <a:t>Inodore</a:t>
          </a:r>
          <a:endParaRPr lang="fr-CA" sz="1600" kern="1200" dirty="0"/>
        </a:p>
      </dsp:txBody>
      <dsp:txXfrm>
        <a:off x="1052770" y="678735"/>
        <a:ext cx="1274707" cy="1012178"/>
      </dsp:txXfrm>
    </dsp:sp>
    <dsp:sp modelId="{1C599FBC-FCCD-4824-AE56-6B055F757092}">
      <dsp:nvSpPr>
        <dsp:cNvPr id="0" name=""/>
        <dsp:cNvSpPr/>
      </dsp:nvSpPr>
      <dsp:spPr>
        <a:xfrm>
          <a:off x="809969" y="1690914"/>
          <a:ext cx="1517508" cy="1012178"/>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fr-CA" sz="1600" kern="1200" dirty="0">
              <a:latin typeface="Calibri Light" panose="020F0302020204030204"/>
            </a:rPr>
            <a:t>Incolore</a:t>
          </a:r>
        </a:p>
      </dsp:txBody>
      <dsp:txXfrm>
        <a:off x="1052770" y="1690914"/>
        <a:ext cx="1274707" cy="1012178"/>
      </dsp:txXfrm>
    </dsp:sp>
    <dsp:sp modelId="{DC785287-3D68-42A3-94F5-EB5E82763707}">
      <dsp:nvSpPr>
        <dsp:cNvPr id="0" name=""/>
        <dsp:cNvSpPr/>
      </dsp:nvSpPr>
      <dsp:spPr>
        <a:xfrm>
          <a:off x="809969" y="2703092"/>
          <a:ext cx="1517508" cy="1012178"/>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rtl="0">
            <a:lnSpc>
              <a:spcPct val="90000"/>
            </a:lnSpc>
            <a:spcBef>
              <a:spcPct val="0"/>
            </a:spcBef>
            <a:spcAft>
              <a:spcPct val="35000"/>
            </a:spcAft>
          </a:pPr>
          <a:r>
            <a:rPr lang="fr-CA" sz="1600" kern="1200" dirty="0">
              <a:latin typeface="Calibri Light" panose="020F0302020204030204"/>
            </a:rPr>
            <a:t>Sans goût</a:t>
          </a:r>
        </a:p>
      </dsp:txBody>
      <dsp:txXfrm>
        <a:off x="1052770" y="2703092"/>
        <a:ext cx="1274707" cy="1012178"/>
      </dsp:txXfrm>
    </dsp:sp>
    <dsp:sp modelId="{8856A6FF-BCE3-4BD2-8D92-F41BBBA6A5DF}">
      <dsp:nvSpPr>
        <dsp:cNvPr id="0" name=""/>
        <dsp:cNvSpPr/>
      </dsp:nvSpPr>
      <dsp:spPr>
        <a:xfrm>
          <a:off x="809969" y="3715270"/>
          <a:ext cx="1517508" cy="1012178"/>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rtl="0">
            <a:lnSpc>
              <a:spcPct val="90000"/>
            </a:lnSpc>
            <a:spcBef>
              <a:spcPct val="0"/>
            </a:spcBef>
            <a:spcAft>
              <a:spcPct val="35000"/>
            </a:spcAft>
          </a:pPr>
          <a:r>
            <a:rPr lang="fr-CA" sz="1600" kern="1200" dirty="0">
              <a:latin typeface="Calibri Light" panose="020F0302020204030204"/>
            </a:rPr>
            <a:t>Issu de la dégradation de l'uranium</a:t>
          </a:r>
          <a:endParaRPr lang="fr-CA" sz="1600" kern="1200" dirty="0"/>
        </a:p>
      </dsp:txBody>
      <dsp:txXfrm>
        <a:off x="1052770" y="3715270"/>
        <a:ext cx="1274707" cy="1012178"/>
      </dsp:txXfrm>
    </dsp:sp>
    <dsp:sp modelId="{695D3AD1-9270-491C-A373-861E0CB33803}">
      <dsp:nvSpPr>
        <dsp:cNvPr id="0" name=""/>
        <dsp:cNvSpPr/>
      </dsp:nvSpPr>
      <dsp:spPr>
        <a:xfrm>
          <a:off x="631" y="274066"/>
          <a:ext cx="1011672" cy="1011672"/>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rtl="0">
            <a:lnSpc>
              <a:spcPct val="90000"/>
            </a:lnSpc>
            <a:spcBef>
              <a:spcPct val="0"/>
            </a:spcBef>
            <a:spcAft>
              <a:spcPct val="35000"/>
            </a:spcAft>
          </a:pPr>
          <a:r>
            <a:rPr lang="fr-CA" sz="1100" kern="1200" dirty="0">
              <a:latin typeface="Calibri Light" panose="020F0302020204030204"/>
            </a:rPr>
            <a:t>Gaz </a:t>
          </a:r>
          <a:endParaRPr lang="fr-CA" sz="1100" kern="1200" dirty="0"/>
        </a:p>
      </dsp:txBody>
      <dsp:txXfrm>
        <a:off x="148787" y="422222"/>
        <a:ext cx="715360" cy="715360"/>
      </dsp:txXfrm>
    </dsp:sp>
    <dsp:sp modelId="{0F830949-13F3-4DB0-9492-86ED6B409D7D}">
      <dsp:nvSpPr>
        <dsp:cNvPr id="0" name=""/>
        <dsp:cNvSpPr/>
      </dsp:nvSpPr>
      <dsp:spPr>
        <a:xfrm>
          <a:off x="3339150" y="678735"/>
          <a:ext cx="1517508" cy="1012178"/>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rtl="0">
            <a:lnSpc>
              <a:spcPct val="90000"/>
            </a:lnSpc>
            <a:spcBef>
              <a:spcPct val="0"/>
            </a:spcBef>
            <a:spcAft>
              <a:spcPct val="35000"/>
            </a:spcAft>
          </a:pPr>
          <a:r>
            <a:rPr lang="fr-CA" sz="1600" kern="1200" dirty="0">
              <a:latin typeface="Calibri Light" panose="020F0302020204030204"/>
            </a:rPr>
            <a:t>Cancer du poumon</a:t>
          </a:r>
        </a:p>
      </dsp:txBody>
      <dsp:txXfrm>
        <a:off x="3581952" y="678735"/>
        <a:ext cx="1274707" cy="1012178"/>
      </dsp:txXfrm>
    </dsp:sp>
    <dsp:sp modelId="{FF8031AE-3C3E-42C1-A2E3-B8574638090F}">
      <dsp:nvSpPr>
        <dsp:cNvPr id="0" name=""/>
        <dsp:cNvSpPr/>
      </dsp:nvSpPr>
      <dsp:spPr>
        <a:xfrm>
          <a:off x="3339150" y="1690914"/>
          <a:ext cx="1517508" cy="1012178"/>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rtl="0">
            <a:lnSpc>
              <a:spcPct val="90000"/>
            </a:lnSpc>
            <a:spcBef>
              <a:spcPct val="0"/>
            </a:spcBef>
            <a:spcAft>
              <a:spcPct val="35000"/>
            </a:spcAft>
          </a:pPr>
          <a:r>
            <a:rPr lang="fr-CA" sz="1600" kern="1200" dirty="0">
              <a:latin typeface="Calibri Light" panose="020F0302020204030204"/>
            </a:rPr>
            <a:t>Augmentation du risque</a:t>
          </a:r>
        </a:p>
      </dsp:txBody>
      <dsp:txXfrm>
        <a:off x="3581952" y="1690914"/>
        <a:ext cx="1274707" cy="1012178"/>
      </dsp:txXfrm>
    </dsp:sp>
    <dsp:sp modelId="{0A7C4F02-9276-4EB0-ACB6-9F7D03307CB6}">
      <dsp:nvSpPr>
        <dsp:cNvPr id="0" name=""/>
        <dsp:cNvSpPr/>
      </dsp:nvSpPr>
      <dsp:spPr>
        <a:xfrm>
          <a:off x="3339150" y="2703092"/>
          <a:ext cx="1517508" cy="1012178"/>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rtl="0">
            <a:lnSpc>
              <a:spcPct val="90000"/>
            </a:lnSpc>
            <a:spcBef>
              <a:spcPct val="0"/>
            </a:spcBef>
            <a:spcAft>
              <a:spcPct val="35000"/>
            </a:spcAft>
          </a:pPr>
          <a:r>
            <a:rPr lang="fr-CA" sz="1600" kern="1200" dirty="0">
              <a:latin typeface="Calibri Light" panose="020F0302020204030204"/>
            </a:rPr>
            <a:t>Effet synergique </a:t>
          </a:r>
          <a:endParaRPr lang="fr-CA" sz="1600" kern="1200" dirty="0"/>
        </a:p>
      </dsp:txBody>
      <dsp:txXfrm>
        <a:off x="3581952" y="2703092"/>
        <a:ext cx="1274707" cy="1012178"/>
      </dsp:txXfrm>
    </dsp:sp>
    <dsp:sp modelId="{B8E80C09-0C46-4E79-B2C5-92CA5E894B2F}">
      <dsp:nvSpPr>
        <dsp:cNvPr id="0" name=""/>
        <dsp:cNvSpPr/>
      </dsp:nvSpPr>
      <dsp:spPr>
        <a:xfrm>
          <a:off x="2529812" y="274066"/>
          <a:ext cx="1011672" cy="1011672"/>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rtl="0">
            <a:lnSpc>
              <a:spcPct val="90000"/>
            </a:lnSpc>
            <a:spcBef>
              <a:spcPct val="0"/>
            </a:spcBef>
            <a:spcAft>
              <a:spcPct val="35000"/>
            </a:spcAft>
          </a:pPr>
          <a:r>
            <a:rPr lang="fr-CA" sz="1100" kern="1200" dirty="0">
              <a:latin typeface="Calibri Light" panose="020F0302020204030204"/>
            </a:rPr>
            <a:t>Agent cancérigène</a:t>
          </a:r>
          <a:endParaRPr lang="fr-CA" sz="1100" kern="1200" dirty="0"/>
        </a:p>
      </dsp:txBody>
      <dsp:txXfrm>
        <a:off x="2677968" y="422222"/>
        <a:ext cx="715360" cy="715360"/>
      </dsp:txXfrm>
    </dsp:sp>
    <dsp:sp modelId="{DA97BE57-B199-4510-80D4-0E8166ECDEE0}">
      <dsp:nvSpPr>
        <dsp:cNvPr id="0" name=""/>
        <dsp:cNvSpPr/>
      </dsp:nvSpPr>
      <dsp:spPr>
        <a:xfrm>
          <a:off x="5868331" y="678735"/>
          <a:ext cx="1517508" cy="1012178"/>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fr-CA" sz="1600" kern="1200" dirty="0">
              <a:latin typeface="Calibri Light" panose="020F0302020204030204"/>
            </a:rPr>
            <a:t>Dosimètre</a:t>
          </a:r>
        </a:p>
      </dsp:txBody>
      <dsp:txXfrm>
        <a:off x="6111133" y="678735"/>
        <a:ext cx="1274707" cy="1012178"/>
      </dsp:txXfrm>
    </dsp:sp>
    <dsp:sp modelId="{F8726B27-375F-4F73-BCC1-CA959DA35E10}">
      <dsp:nvSpPr>
        <dsp:cNvPr id="0" name=""/>
        <dsp:cNvSpPr/>
      </dsp:nvSpPr>
      <dsp:spPr>
        <a:xfrm>
          <a:off x="5868331" y="1690914"/>
          <a:ext cx="1517508" cy="1012178"/>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rtl="0">
            <a:lnSpc>
              <a:spcPct val="90000"/>
            </a:lnSpc>
            <a:spcBef>
              <a:spcPct val="0"/>
            </a:spcBef>
            <a:spcAft>
              <a:spcPct val="35000"/>
            </a:spcAft>
          </a:pPr>
          <a:r>
            <a:rPr lang="fr-CA" sz="1600" kern="1200" dirty="0">
              <a:latin typeface="Calibri Light" panose="020F0302020204030204"/>
            </a:rPr>
            <a:t>Mesures correctives </a:t>
          </a:r>
        </a:p>
      </dsp:txBody>
      <dsp:txXfrm>
        <a:off x="6111133" y="1690914"/>
        <a:ext cx="1274707" cy="1012178"/>
      </dsp:txXfrm>
    </dsp:sp>
    <dsp:sp modelId="{5B7E1CB7-7121-4233-B4FC-430B66ED67A7}">
      <dsp:nvSpPr>
        <dsp:cNvPr id="0" name=""/>
        <dsp:cNvSpPr/>
      </dsp:nvSpPr>
      <dsp:spPr>
        <a:xfrm>
          <a:off x="5058993" y="274066"/>
          <a:ext cx="1011672" cy="1011672"/>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rtl="0">
            <a:lnSpc>
              <a:spcPct val="90000"/>
            </a:lnSpc>
            <a:spcBef>
              <a:spcPct val="0"/>
            </a:spcBef>
            <a:spcAft>
              <a:spcPct val="35000"/>
            </a:spcAft>
          </a:pPr>
          <a:r>
            <a:rPr lang="fr-CA" sz="1100" kern="1200" dirty="0">
              <a:latin typeface="Calibri Light" panose="020F0302020204030204"/>
            </a:rPr>
            <a:t>Lignes directrices</a:t>
          </a:r>
        </a:p>
      </dsp:txBody>
      <dsp:txXfrm>
        <a:off x="5207149" y="422222"/>
        <a:ext cx="715360" cy="71536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BasicTimeline">
  <dgm:title val="Basic Timeline"/>
  <dgm:desc val="Use to show a list of events in chronological order. The rounded rectangular shape contains the description while the date is shown below on the time line. It's the perfect SmartArt for displaying large amount of text with a medium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FollowNode1">
      <dgm:alg type="sp"/>
      <dgm:choose name="ArrowShape">
        <dgm:if name="ArrowShapeLTR" func="var" arg="dir" op="equ" val="norm">
          <dgm:shape xmlns:r="http://schemas.openxmlformats.org/officeDocument/2006/relationships" type="line" r:blip="" zOrderOff="-1">
            <dgm:adjLst/>
            <dgm:extLst>
              <a:ext uri="{B698B0E9-8C71-41B9-8309-B3DCBF30829C}">
                <dgm1612:spPr xmlns="" xmlns:dgm1612="http://schemas.microsoft.com/office/drawing/2016/12/diagram">
                  <a:ln>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 xmlns:dgm1612="http://schemas.microsoft.com/office/drawing/2016/12/diagram">
                  <a:ln>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presOf/>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16"/>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42"/>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t" for="ch" forName="L1TextContainer" refType="h" fact="0.537"/>
                <dgm:constr type="h" for="ch" forName="L1TextContainer" refType="h" fact="0.113"/>
                <dgm:constr type="w" for="ch" forName="L2TextContainerWrapper" refType="w"/>
                <dgm:constr type="h" for="ch" forName="L2TextContainerWrapper" refType="h" fact="0.31"/>
                <dgm:constr type="b" for="ch" forName="L2TextContainerWrapper" refType="h" fact="0.31"/>
                <dgm:constr type="w" for="ch" forName="ConnectLine"/>
                <dgm:constr type="l" for="ch" forName="ConnectLine" refType="w" fact="0.5"/>
                <dgm:constr type="h" for="ch" forName="ConnectLine" refType="h" fact="0.19"/>
                <dgm:constr type="t" for="ch" forName="ConnectLine" refType="h" fact="0.31"/>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8"/>
                <dgm:constr type="l" for="ch" forName="L1TextContainer" refType="w" fact="0.06"/>
                <dgm:constr type="t" for="ch" forName="L1TextContainer" refType="h" fact="0.35"/>
                <dgm:constr type="h" for="ch" forName="L1TextContainer" refType="h" fact="0.113"/>
                <dgm:constr type="w" for="ch" forName="L2TextContainerWrapper" refType="w"/>
                <dgm:constr type="h" for="ch" forName="L2TextContainerWrapper" refType="h" fact="0.31"/>
                <dgm:constr type="t" for="ch" forName="L2TextContainerWrapper" refType="h" fact="0.69"/>
                <dgm:constr type="w" for="ch" forName="ConnectLine"/>
                <dgm:constr type="l" for="ch" forName="ConnectLine" refType="w" fact="0.5"/>
                <dgm:constr type="h" for="ch" forName="ConnectLine" refType="h" fact="0.19"/>
                <dgm:constr type="t" for="ch" forName="ConnectLine" refType="h" fact="0.5"/>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55"/>
                  <dgm:constr type="b" for="ch" forName="L2TextContainer" refType="h"/>
                  <dgm:constr type="h" for="ch" forName="FlexibleEmptyPlaceHolder" refType="h" fact="0.45"/>
                </dgm:constrLst>
              </dgm:if>
              <dgm:else name="CaseForPlacingL2TextContaineBelowDivider">
                <dgm:constrLst>
                  <dgm:constr type="h" for="ch" forName="L2TextContainer" refType="h" fact="0.55"/>
                  <dgm:constr type="h" for="ch" forName="FlexibleEmptyPlaceHolder" refType="h" fact="0.45"/>
                  <dgm:constr type="b" for="ch" forName="FlexibleEmptyPlaceHolder" refType="h"/>
                </dgm:constrLst>
              </dgm:else>
            </dgm:choose>
            <dgm:layoutNode name="L2TextContainer" styleLbl="bgAcc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oundRect" r:blip="">
                <dgm:adjLst/>
              </dgm:shape>
              <dgm:presOf axis="des" ptType="node"/>
              <dgm:constrLst>
                <dgm:constr type="primFontSz" val="17"/>
                <dgm:constr type="lMarg" refType="primFontSz" fact="0.7"/>
                <dgm:constr type="rMarg" refType="primFontSz" fact="0.7"/>
                <dgm:constr type="tMarg" refType="primFontSz" fact="0.7"/>
                <dgm:constr type="bMarg" refType="primFontSz" fact="0.7"/>
              </dgm:constrLst>
              <dgm:ruleLst>
                <dgm:rule type="primFontSz" val="12" fact="NaN" max="NaN"/>
                <dgm:rule type="secFontSz" val="10" fact="NaN" max="NaN"/>
                <dgm:rule type="h" val="INF"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2TextContainer">
            <dgm:alg type="sp"/>
            <dgm:shape xmlns:r="http://schemas.openxmlformats.org/officeDocument/2006/relationships" type="line" r:blip="">
              <dgm:adjLst/>
              <dgm:extLst>
                <a:ext uri="{B698B0E9-8C71-41B9-8309-B3DCBF30829C}">
                  <dgm1612:spPr xmlns="" xmlns:dgm1612="http://schemas.microsoft.com/office/drawing/2016/12/diagram">
                    <a:ln>
                      <a:prstDash val="dash"/>
                    </a:ln>
                  </dgm1612:spPr>
                </a:ext>
              </dgm:extLst>
            </dgm:shape>
            <dgm:presOf/>
            <dgm:constrLst/>
          </dgm:layoutNode>
          <dgm:layoutNode name="ConnectorPoint" styleLbl="alignNode1" moveWith="L2TextContainer">
            <dgm:alg type="sp"/>
            <dgm:shape xmlns:r="http://schemas.openxmlformats.org/officeDocument/2006/relationships" type="ellipse" r:blip="" zOrderOff="1">
              <dgm:adj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 xmlns:dgm1612="http://schemas.microsoft.com/office/drawing/2016/12/diagram">
        <a:lvl1pPr>
          <a:defRPr b="1"/>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6E9B4A-5D59-45E5-B761-C919581042F3}" type="datetimeFigureOut">
              <a:rPr lang="fr-CA" smtClean="0"/>
              <a:t>2023/05/31</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3D4868-CECC-4AF1-BFD8-E83682DB7451}" type="slidenum">
              <a:rPr lang="fr-CA" smtClean="0"/>
              <a:t>‹N°›</a:t>
            </a:fld>
            <a:endParaRPr lang="fr-CA"/>
          </a:p>
        </p:txBody>
      </p:sp>
    </p:spTree>
    <p:extLst>
      <p:ext uri="{BB962C8B-B14F-4D97-AF65-F5344CB8AC3E}">
        <p14:creationId xmlns:p14="http://schemas.microsoft.com/office/powerpoint/2010/main" val="2598728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1</a:t>
            </a:fld>
            <a:endParaRPr lang="fr-CA"/>
          </a:p>
        </p:txBody>
      </p:sp>
    </p:spTree>
    <p:extLst>
      <p:ext uri="{BB962C8B-B14F-4D97-AF65-F5344CB8AC3E}">
        <p14:creationId xmlns:p14="http://schemas.microsoft.com/office/powerpoint/2010/main" val="1509390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16</a:t>
            </a:fld>
            <a:endParaRPr lang="fr-CA"/>
          </a:p>
        </p:txBody>
      </p:sp>
    </p:spTree>
    <p:extLst>
      <p:ext uri="{BB962C8B-B14F-4D97-AF65-F5344CB8AC3E}">
        <p14:creationId xmlns:p14="http://schemas.microsoft.com/office/powerpoint/2010/main" val="571368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17</a:t>
            </a:fld>
            <a:endParaRPr lang="fr-CA"/>
          </a:p>
        </p:txBody>
      </p:sp>
    </p:spTree>
    <p:extLst>
      <p:ext uri="{BB962C8B-B14F-4D97-AF65-F5344CB8AC3E}">
        <p14:creationId xmlns:p14="http://schemas.microsoft.com/office/powerpoint/2010/main" val="1756963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u="sng" dirty="0">
              <a:cs typeface="Calibri"/>
            </a:endParaRPr>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18</a:t>
            </a:fld>
            <a:endParaRPr lang="fr-CA"/>
          </a:p>
        </p:txBody>
      </p:sp>
    </p:spTree>
    <p:extLst>
      <p:ext uri="{BB962C8B-B14F-4D97-AF65-F5344CB8AC3E}">
        <p14:creationId xmlns:p14="http://schemas.microsoft.com/office/powerpoint/2010/main" val="320483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19</a:t>
            </a:fld>
            <a:endParaRPr lang="fr-CA"/>
          </a:p>
        </p:txBody>
      </p:sp>
    </p:spTree>
    <p:extLst>
      <p:ext uri="{BB962C8B-B14F-4D97-AF65-F5344CB8AC3E}">
        <p14:creationId xmlns:p14="http://schemas.microsoft.com/office/powerpoint/2010/main" val="3441675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213D4868-CECC-4AF1-BFD8-E83682DB7451}" type="slidenum">
              <a:rPr lang="fr-CA" smtClean="0"/>
              <a:t>20</a:t>
            </a:fld>
            <a:endParaRPr lang="fr-CA"/>
          </a:p>
        </p:txBody>
      </p:sp>
    </p:spTree>
    <p:extLst>
      <p:ext uri="{BB962C8B-B14F-4D97-AF65-F5344CB8AC3E}">
        <p14:creationId xmlns:p14="http://schemas.microsoft.com/office/powerpoint/2010/main" val="1960309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22</a:t>
            </a:fld>
            <a:endParaRPr lang="fr-CA"/>
          </a:p>
        </p:txBody>
      </p:sp>
    </p:spTree>
    <p:extLst>
      <p:ext uri="{BB962C8B-B14F-4D97-AF65-F5344CB8AC3E}">
        <p14:creationId xmlns:p14="http://schemas.microsoft.com/office/powerpoint/2010/main" val="31606992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23</a:t>
            </a:fld>
            <a:endParaRPr lang="fr-CA"/>
          </a:p>
        </p:txBody>
      </p:sp>
    </p:spTree>
    <p:extLst>
      <p:ext uri="{BB962C8B-B14F-4D97-AF65-F5344CB8AC3E}">
        <p14:creationId xmlns:p14="http://schemas.microsoft.com/office/powerpoint/2010/main" val="29737137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25</a:t>
            </a:fld>
            <a:endParaRPr lang="fr-CA"/>
          </a:p>
        </p:txBody>
      </p:sp>
    </p:spTree>
    <p:extLst>
      <p:ext uri="{BB962C8B-B14F-4D97-AF65-F5344CB8AC3E}">
        <p14:creationId xmlns:p14="http://schemas.microsoft.com/office/powerpoint/2010/main" val="1407193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26</a:t>
            </a:fld>
            <a:endParaRPr lang="fr-CA"/>
          </a:p>
        </p:txBody>
      </p:sp>
    </p:spTree>
    <p:extLst>
      <p:ext uri="{BB962C8B-B14F-4D97-AF65-F5344CB8AC3E}">
        <p14:creationId xmlns:p14="http://schemas.microsoft.com/office/powerpoint/2010/main" val="42683776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31</a:t>
            </a:fld>
            <a:endParaRPr lang="fr-CA"/>
          </a:p>
        </p:txBody>
      </p:sp>
    </p:spTree>
    <p:extLst>
      <p:ext uri="{BB962C8B-B14F-4D97-AF65-F5344CB8AC3E}">
        <p14:creationId xmlns:p14="http://schemas.microsoft.com/office/powerpoint/2010/main" val="3487538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4</a:t>
            </a:fld>
            <a:endParaRPr lang="fr-CA"/>
          </a:p>
        </p:txBody>
      </p:sp>
    </p:spTree>
    <p:extLst>
      <p:ext uri="{BB962C8B-B14F-4D97-AF65-F5344CB8AC3E}">
        <p14:creationId xmlns:p14="http://schemas.microsoft.com/office/powerpoint/2010/main" val="14550478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32</a:t>
            </a:fld>
            <a:endParaRPr lang="fr-CA"/>
          </a:p>
        </p:txBody>
      </p:sp>
    </p:spTree>
    <p:extLst>
      <p:ext uri="{BB962C8B-B14F-4D97-AF65-F5344CB8AC3E}">
        <p14:creationId xmlns:p14="http://schemas.microsoft.com/office/powerpoint/2010/main" val="38894120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u="none"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33</a:t>
            </a:fld>
            <a:endParaRPr lang="fr-CA"/>
          </a:p>
        </p:txBody>
      </p:sp>
    </p:spTree>
    <p:extLst>
      <p:ext uri="{BB962C8B-B14F-4D97-AF65-F5344CB8AC3E}">
        <p14:creationId xmlns:p14="http://schemas.microsoft.com/office/powerpoint/2010/main" val="30541606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u="none"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34</a:t>
            </a:fld>
            <a:endParaRPr lang="fr-CA"/>
          </a:p>
        </p:txBody>
      </p:sp>
    </p:spTree>
    <p:extLst>
      <p:ext uri="{BB962C8B-B14F-4D97-AF65-F5344CB8AC3E}">
        <p14:creationId xmlns:p14="http://schemas.microsoft.com/office/powerpoint/2010/main" val="1684602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36</a:t>
            </a:fld>
            <a:endParaRPr lang="fr-CA"/>
          </a:p>
        </p:txBody>
      </p:sp>
    </p:spTree>
    <p:extLst>
      <p:ext uri="{BB962C8B-B14F-4D97-AF65-F5344CB8AC3E}">
        <p14:creationId xmlns:p14="http://schemas.microsoft.com/office/powerpoint/2010/main" val="16747080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noProof="0" dirty="0">
              <a:cs typeface="Calibri"/>
            </a:endParaRPr>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40</a:t>
            </a:fld>
            <a:endParaRPr lang="fr-CA"/>
          </a:p>
        </p:txBody>
      </p:sp>
    </p:spTree>
    <p:extLst>
      <p:ext uri="{BB962C8B-B14F-4D97-AF65-F5344CB8AC3E}">
        <p14:creationId xmlns:p14="http://schemas.microsoft.com/office/powerpoint/2010/main" val="24073540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42</a:t>
            </a:fld>
            <a:endParaRPr lang="fr-CA"/>
          </a:p>
        </p:txBody>
      </p:sp>
    </p:spTree>
    <p:extLst>
      <p:ext uri="{BB962C8B-B14F-4D97-AF65-F5344CB8AC3E}">
        <p14:creationId xmlns:p14="http://schemas.microsoft.com/office/powerpoint/2010/main" val="33384799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44</a:t>
            </a:fld>
            <a:endParaRPr lang="fr-CA"/>
          </a:p>
        </p:txBody>
      </p:sp>
    </p:spTree>
    <p:extLst>
      <p:ext uri="{BB962C8B-B14F-4D97-AF65-F5344CB8AC3E}">
        <p14:creationId xmlns:p14="http://schemas.microsoft.com/office/powerpoint/2010/main" val="25647459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46</a:t>
            </a:fld>
            <a:endParaRPr lang="fr-CA"/>
          </a:p>
        </p:txBody>
      </p:sp>
    </p:spTree>
    <p:extLst>
      <p:ext uri="{BB962C8B-B14F-4D97-AF65-F5344CB8AC3E}">
        <p14:creationId xmlns:p14="http://schemas.microsoft.com/office/powerpoint/2010/main" val="21682854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47</a:t>
            </a:fld>
            <a:endParaRPr lang="fr-CA"/>
          </a:p>
        </p:txBody>
      </p:sp>
    </p:spTree>
    <p:extLst>
      <p:ext uri="{BB962C8B-B14F-4D97-AF65-F5344CB8AC3E}">
        <p14:creationId xmlns:p14="http://schemas.microsoft.com/office/powerpoint/2010/main" val="33640561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49</a:t>
            </a:fld>
            <a:endParaRPr lang="fr-CA"/>
          </a:p>
        </p:txBody>
      </p:sp>
    </p:spTree>
    <p:extLst>
      <p:ext uri="{BB962C8B-B14F-4D97-AF65-F5344CB8AC3E}">
        <p14:creationId xmlns:p14="http://schemas.microsoft.com/office/powerpoint/2010/main" val="3995503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5</a:t>
            </a:fld>
            <a:endParaRPr lang="fr-CA"/>
          </a:p>
        </p:txBody>
      </p:sp>
    </p:spTree>
    <p:extLst>
      <p:ext uri="{BB962C8B-B14F-4D97-AF65-F5344CB8AC3E}">
        <p14:creationId xmlns:p14="http://schemas.microsoft.com/office/powerpoint/2010/main" val="1455047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7</a:t>
            </a:fld>
            <a:endParaRPr lang="fr-CA"/>
          </a:p>
        </p:txBody>
      </p:sp>
    </p:spTree>
    <p:extLst>
      <p:ext uri="{BB962C8B-B14F-4D97-AF65-F5344CB8AC3E}">
        <p14:creationId xmlns:p14="http://schemas.microsoft.com/office/powerpoint/2010/main" val="3657592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lvl="0"/>
            <a:endParaRPr lang="fr-CA"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8</a:t>
            </a:fld>
            <a:endParaRPr lang="fr-CA"/>
          </a:p>
        </p:txBody>
      </p:sp>
    </p:spTree>
    <p:extLst>
      <p:ext uri="{BB962C8B-B14F-4D97-AF65-F5344CB8AC3E}">
        <p14:creationId xmlns:p14="http://schemas.microsoft.com/office/powerpoint/2010/main" val="101449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i="0" u="none"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9</a:t>
            </a:fld>
            <a:endParaRPr lang="fr-CA"/>
          </a:p>
        </p:txBody>
      </p:sp>
    </p:spTree>
    <p:extLst>
      <p:ext uri="{BB962C8B-B14F-4D97-AF65-F5344CB8AC3E}">
        <p14:creationId xmlns:p14="http://schemas.microsoft.com/office/powerpoint/2010/main" val="2470832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11</a:t>
            </a:fld>
            <a:endParaRPr lang="fr-CA"/>
          </a:p>
        </p:txBody>
      </p:sp>
    </p:spTree>
    <p:extLst>
      <p:ext uri="{BB962C8B-B14F-4D97-AF65-F5344CB8AC3E}">
        <p14:creationId xmlns:p14="http://schemas.microsoft.com/office/powerpoint/2010/main" val="1368710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b="0"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12</a:t>
            </a:fld>
            <a:endParaRPr lang="fr-CA"/>
          </a:p>
        </p:txBody>
      </p:sp>
    </p:spTree>
    <p:extLst>
      <p:ext uri="{BB962C8B-B14F-4D97-AF65-F5344CB8AC3E}">
        <p14:creationId xmlns:p14="http://schemas.microsoft.com/office/powerpoint/2010/main" val="1886138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213D4868-CECC-4AF1-BFD8-E83682DB7451}" type="slidenum">
              <a:rPr lang="fr-CA" smtClean="0"/>
              <a:t>14</a:t>
            </a:fld>
            <a:endParaRPr lang="fr-CA"/>
          </a:p>
        </p:txBody>
      </p:sp>
    </p:spTree>
    <p:extLst>
      <p:ext uri="{BB962C8B-B14F-4D97-AF65-F5344CB8AC3E}">
        <p14:creationId xmlns:p14="http://schemas.microsoft.com/office/powerpoint/2010/main" val="974356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E64A8DC-C4AF-4652-AC32-ADFAD1738180}"/>
              </a:ext>
            </a:extLst>
          </p:cNvPr>
          <p:cNvSpPr>
            <a:spLocks noGrp="1"/>
          </p:cNvSpPr>
          <p:nvPr>
            <p:ph type="ctrTitle"/>
          </p:nvPr>
        </p:nvSpPr>
        <p:spPr>
          <a:xfrm>
            <a:off x="1524000" y="1122363"/>
            <a:ext cx="9144000" cy="2387600"/>
          </a:xfrm>
        </p:spPr>
        <p:txBody>
          <a:bodyPr anchor="b"/>
          <a:lstStyle>
            <a:lvl1pPr algn="ctr">
              <a:defRPr sz="6000"/>
            </a:lvl1pPr>
          </a:lstStyle>
          <a:p>
            <a:r>
              <a:rPr lang="fr-CA"/>
              <a:t>Modifiez le style du titre</a:t>
            </a:r>
          </a:p>
        </p:txBody>
      </p:sp>
      <p:sp>
        <p:nvSpPr>
          <p:cNvPr id="3" name="Sous-titre 2">
            <a:extLst>
              <a:ext uri="{FF2B5EF4-FFF2-40B4-BE49-F238E27FC236}">
                <a16:creationId xmlns="" xmlns:a16="http://schemas.microsoft.com/office/drawing/2014/main" id="{3847FE07-1509-4618-BFDD-2F2A07A123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a:t>Modifier le style des sous-titres du masque</a:t>
            </a:r>
          </a:p>
        </p:txBody>
      </p:sp>
      <p:sp>
        <p:nvSpPr>
          <p:cNvPr id="4" name="Espace réservé de la date 3">
            <a:extLst>
              <a:ext uri="{FF2B5EF4-FFF2-40B4-BE49-F238E27FC236}">
                <a16:creationId xmlns="" xmlns:a16="http://schemas.microsoft.com/office/drawing/2014/main" id="{E883199F-26E1-4DB1-9CA8-7E8CED47D5B0}"/>
              </a:ext>
            </a:extLst>
          </p:cNvPr>
          <p:cNvSpPr>
            <a:spLocks noGrp="1"/>
          </p:cNvSpPr>
          <p:nvPr>
            <p:ph type="dt" sz="half" idx="10"/>
          </p:nvPr>
        </p:nvSpPr>
        <p:spPr/>
        <p:txBody>
          <a:bodyPr/>
          <a:lstStyle/>
          <a:p>
            <a:fld id="{0F83F41A-0AC9-46AE-80E5-213A985D2FBC}" type="datetimeFigureOut">
              <a:rPr lang="fr-CA" smtClean="0"/>
              <a:t>2023/05/31</a:t>
            </a:fld>
            <a:endParaRPr lang="fr-CA"/>
          </a:p>
        </p:txBody>
      </p:sp>
      <p:sp>
        <p:nvSpPr>
          <p:cNvPr id="5" name="Espace réservé du pied de page 4">
            <a:extLst>
              <a:ext uri="{FF2B5EF4-FFF2-40B4-BE49-F238E27FC236}">
                <a16:creationId xmlns="" xmlns:a16="http://schemas.microsoft.com/office/drawing/2014/main" id="{878972CB-BD9A-4995-92F2-5CC190BFA279}"/>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 xmlns:a16="http://schemas.microsoft.com/office/drawing/2014/main" id="{DC0CFE87-B16B-4990-9241-968139C62E0D}"/>
              </a:ext>
            </a:extLst>
          </p:cNvPr>
          <p:cNvSpPr>
            <a:spLocks noGrp="1"/>
          </p:cNvSpPr>
          <p:nvPr>
            <p:ph type="sldNum" sz="quarter" idx="12"/>
          </p:nvPr>
        </p:nvSpPr>
        <p:spPr/>
        <p:txBody>
          <a:bodyPr/>
          <a:lstStyle/>
          <a:p>
            <a:fld id="{B248EC9D-5697-4E5B-8ED7-1432B59ABEA1}" type="slidenum">
              <a:rPr lang="fr-CA" smtClean="0"/>
              <a:t>‹N°›</a:t>
            </a:fld>
            <a:endParaRPr lang="fr-CA"/>
          </a:p>
        </p:txBody>
      </p:sp>
    </p:spTree>
    <p:extLst>
      <p:ext uri="{BB962C8B-B14F-4D97-AF65-F5344CB8AC3E}">
        <p14:creationId xmlns:p14="http://schemas.microsoft.com/office/powerpoint/2010/main" val="2624365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B6405F9-9DFF-4742-9857-F192A455EA4B}"/>
              </a:ext>
            </a:extLst>
          </p:cNvPr>
          <p:cNvSpPr>
            <a:spLocks noGrp="1"/>
          </p:cNvSpPr>
          <p:nvPr>
            <p:ph type="title"/>
          </p:nvPr>
        </p:nvSpPr>
        <p:spPr/>
        <p:txBody>
          <a:bodyPr/>
          <a:lstStyle/>
          <a:p>
            <a:r>
              <a:rPr lang="fr-CA"/>
              <a:t>Modifiez le style du titre</a:t>
            </a:r>
          </a:p>
        </p:txBody>
      </p:sp>
      <p:sp>
        <p:nvSpPr>
          <p:cNvPr id="3" name="Espace réservé du texte vertical 2">
            <a:extLst>
              <a:ext uri="{FF2B5EF4-FFF2-40B4-BE49-F238E27FC236}">
                <a16:creationId xmlns="" xmlns:a16="http://schemas.microsoft.com/office/drawing/2014/main" id="{6A7E0B7C-2D83-463E-8FBF-B5C1896806B5}"/>
              </a:ext>
            </a:extLst>
          </p:cNvPr>
          <p:cNvSpPr>
            <a:spLocks noGrp="1"/>
          </p:cNvSpPr>
          <p:nvPr>
            <p:ph type="body" orient="vert" idx="1"/>
          </p:nvPr>
        </p:nvSpPr>
        <p:spPr/>
        <p:txBody>
          <a:bodyPr vert="eaVert"/>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 xmlns:a16="http://schemas.microsoft.com/office/drawing/2014/main" id="{898AF828-D8A2-445A-9F05-B6C6E20EC721}"/>
              </a:ext>
            </a:extLst>
          </p:cNvPr>
          <p:cNvSpPr>
            <a:spLocks noGrp="1"/>
          </p:cNvSpPr>
          <p:nvPr>
            <p:ph type="dt" sz="half" idx="10"/>
          </p:nvPr>
        </p:nvSpPr>
        <p:spPr/>
        <p:txBody>
          <a:bodyPr/>
          <a:lstStyle/>
          <a:p>
            <a:fld id="{0F83F41A-0AC9-46AE-80E5-213A985D2FBC}" type="datetimeFigureOut">
              <a:rPr lang="fr-CA" smtClean="0"/>
              <a:t>2023/05/31</a:t>
            </a:fld>
            <a:endParaRPr lang="fr-CA"/>
          </a:p>
        </p:txBody>
      </p:sp>
      <p:sp>
        <p:nvSpPr>
          <p:cNvPr id="5" name="Espace réservé du pied de page 4">
            <a:extLst>
              <a:ext uri="{FF2B5EF4-FFF2-40B4-BE49-F238E27FC236}">
                <a16:creationId xmlns="" xmlns:a16="http://schemas.microsoft.com/office/drawing/2014/main" id="{26E58E7C-83BF-4AD8-9C5D-C61199829429}"/>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 xmlns:a16="http://schemas.microsoft.com/office/drawing/2014/main" id="{3BE92182-C482-4E0F-B08D-1366FDD1D31C}"/>
              </a:ext>
            </a:extLst>
          </p:cNvPr>
          <p:cNvSpPr>
            <a:spLocks noGrp="1"/>
          </p:cNvSpPr>
          <p:nvPr>
            <p:ph type="sldNum" sz="quarter" idx="12"/>
          </p:nvPr>
        </p:nvSpPr>
        <p:spPr/>
        <p:txBody>
          <a:bodyPr/>
          <a:lstStyle/>
          <a:p>
            <a:fld id="{B248EC9D-5697-4E5B-8ED7-1432B59ABEA1}" type="slidenum">
              <a:rPr lang="fr-CA" smtClean="0"/>
              <a:t>‹N°›</a:t>
            </a:fld>
            <a:endParaRPr lang="fr-CA"/>
          </a:p>
        </p:txBody>
      </p:sp>
    </p:spTree>
    <p:extLst>
      <p:ext uri="{BB962C8B-B14F-4D97-AF65-F5344CB8AC3E}">
        <p14:creationId xmlns:p14="http://schemas.microsoft.com/office/powerpoint/2010/main" val="1711805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6BE969EE-D58A-4102-801C-5E0126DD9109}"/>
              </a:ext>
            </a:extLst>
          </p:cNvPr>
          <p:cNvSpPr>
            <a:spLocks noGrp="1"/>
          </p:cNvSpPr>
          <p:nvPr>
            <p:ph type="title" orient="vert"/>
          </p:nvPr>
        </p:nvSpPr>
        <p:spPr>
          <a:xfrm>
            <a:off x="8724900" y="365125"/>
            <a:ext cx="2628900" cy="5811838"/>
          </a:xfrm>
        </p:spPr>
        <p:txBody>
          <a:bodyPr vert="eaVert"/>
          <a:lstStyle/>
          <a:p>
            <a:r>
              <a:rPr lang="fr-CA"/>
              <a:t>Modifiez le style du titre</a:t>
            </a:r>
          </a:p>
        </p:txBody>
      </p:sp>
      <p:sp>
        <p:nvSpPr>
          <p:cNvPr id="3" name="Espace réservé du texte vertical 2">
            <a:extLst>
              <a:ext uri="{FF2B5EF4-FFF2-40B4-BE49-F238E27FC236}">
                <a16:creationId xmlns="" xmlns:a16="http://schemas.microsoft.com/office/drawing/2014/main" id="{A0D73470-3533-4D82-9B78-D347A794D930}"/>
              </a:ext>
            </a:extLst>
          </p:cNvPr>
          <p:cNvSpPr>
            <a:spLocks noGrp="1"/>
          </p:cNvSpPr>
          <p:nvPr>
            <p:ph type="body" orient="vert" idx="1"/>
          </p:nvPr>
        </p:nvSpPr>
        <p:spPr>
          <a:xfrm>
            <a:off x="838200" y="365125"/>
            <a:ext cx="7734300" cy="5811838"/>
          </a:xfrm>
        </p:spPr>
        <p:txBody>
          <a:bodyPr vert="eaVert"/>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 xmlns:a16="http://schemas.microsoft.com/office/drawing/2014/main" id="{6D558D78-E782-4B90-BA62-E390635F2521}"/>
              </a:ext>
            </a:extLst>
          </p:cNvPr>
          <p:cNvSpPr>
            <a:spLocks noGrp="1"/>
          </p:cNvSpPr>
          <p:nvPr>
            <p:ph type="dt" sz="half" idx="10"/>
          </p:nvPr>
        </p:nvSpPr>
        <p:spPr/>
        <p:txBody>
          <a:bodyPr/>
          <a:lstStyle/>
          <a:p>
            <a:fld id="{0F83F41A-0AC9-46AE-80E5-213A985D2FBC}" type="datetimeFigureOut">
              <a:rPr lang="fr-CA" smtClean="0"/>
              <a:t>2023/05/31</a:t>
            </a:fld>
            <a:endParaRPr lang="fr-CA"/>
          </a:p>
        </p:txBody>
      </p:sp>
      <p:sp>
        <p:nvSpPr>
          <p:cNvPr id="5" name="Espace réservé du pied de page 4">
            <a:extLst>
              <a:ext uri="{FF2B5EF4-FFF2-40B4-BE49-F238E27FC236}">
                <a16:creationId xmlns="" xmlns:a16="http://schemas.microsoft.com/office/drawing/2014/main" id="{39380A4C-292A-49BF-8242-23B985FB0F82}"/>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 xmlns:a16="http://schemas.microsoft.com/office/drawing/2014/main" id="{C8B678AC-A9FC-4025-A2BA-C102B4D1D057}"/>
              </a:ext>
            </a:extLst>
          </p:cNvPr>
          <p:cNvSpPr>
            <a:spLocks noGrp="1"/>
          </p:cNvSpPr>
          <p:nvPr>
            <p:ph type="sldNum" sz="quarter" idx="12"/>
          </p:nvPr>
        </p:nvSpPr>
        <p:spPr/>
        <p:txBody>
          <a:bodyPr/>
          <a:lstStyle/>
          <a:p>
            <a:fld id="{B248EC9D-5697-4E5B-8ED7-1432B59ABEA1}" type="slidenum">
              <a:rPr lang="fr-CA" smtClean="0"/>
              <a:t>‹N°›</a:t>
            </a:fld>
            <a:endParaRPr lang="fr-CA"/>
          </a:p>
        </p:txBody>
      </p:sp>
    </p:spTree>
    <p:extLst>
      <p:ext uri="{BB962C8B-B14F-4D97-AF65-F5344CB8AC3E}">
        <p14:creationId xmlns:p14="http://schemas.microsoft.com/office/powerpoint/2010/main" val="3687445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92E0A43-A785-43F0-8AA7-AC17391A63ED}"/>
              </a:ext>
            </a:extLst>
          </p:cNvPr>
          <p:cNvSpPr>
            <a:spLocks noGrp="1"/>
          </p:cNvSpPr>
          <p:nvPr>
            <p:ph type="title"/>
          </p:nvPr>
        </p:nvSpPr>
        <p:spPr/>
        <p:txBody>
          <a:bodyPr/>
          <a:lstStyle/>
          <a:p>
            <a:r>
              <a:rPr lang="fr-CA"/>
              <a:t>Modifiez le style du titre</a:t>
            </a:r>
          </a:p>
        </p:txBody>
      </p:sp>
      <p:sp>
        <p:nvSpPr>
          <p:cNvPr id="3" name="Espace réservé du contenu 2">
            <a:extLst>
              <a:ext uri="{FF2B5EF4-FFF2-40B4-BE49-F238E27FC236}">
                <a16:creationId xmlns="" xmlns:a16="http://schemas.microsoft.com/office/drawing/2014/main" id="{5585E074-1D09-47C4-A46B-064D1B3C87E4}"/>
              </a:ext>
            </a:extLst>
          </p:cNvPr>
          <p:cNvSpPr>
            <a:spLocks noGrp="1"/>
          </p:cNvSpPr>
          <p:nvPr>
            <p:ph idx="1"/>
          </p:nvPr>
        </p:nvSpPr>
        <p:spPr/>
        <p:txBody>
          <a:bodyPr/>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 xmlns:a16="http://schemas.microsoft.com/office/drawing/2014/main" id="{06640D95-E024-4ACF-95D4-78E3288C9D2A}"/>
              </a:ext>
            </a:extLst>
          </p:cNvPr>
          <p:cNvSpPr>
            <a:spLocks noGrp="1"/>
          </p:cNvSpPr>
          <p:nvPr>
            <p:ph type="dt" sz="half" idx="10"/>
          </p:nvPr>
        </p:nvSpPr>
        <p:spPr/>
        <p:txBody>
          <a:bodyPr/>
          <a:lstStyle/>
          <a:p>
            <a:fld id="{0F83F41A-0AC9-46AE-80E5-213A985D2FBC}" type="datetimeFigureOut">
              <a:rPr lang="fr-CA" smtClean="0"/>
              <a:t>2023/05/31</a:t>
            </a:fld>
            <a:endParaRPr lang="fr-CA"/>
          </a:p>
        </p:txBody>
      </p:sp>
      <p:sp>
        <p:nvSpPr>
          <p:cNvPr id="5" name="Espace réservé du pied de page 4">
            <a:extLst>
              <a:ext uri="{FF2B5EF4-FFF2-40B4-BE49-F238E27FC236}">
                <a16:creationId xmlns="" xmlns:a16="http://schemas.microsoft.com/office/drawing/2014/main" id="{5BD43D00-AD54-43BB-8A14-13A12C3F2826}"/>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 xmlns:a16="http://schemas.microsoft.com/office/drawing/2014/main" id="{47467E55-6C86-4043-BBFB-E556A2890C4C}"/>
              </a:ext>
            </a:extLst>
          </p:cNvPr>
          <p:cNvSpPr>
            <a:spLocks noGrp="1"/>
          </p:cNvSpPr>
          <p:nvPr>
            <p:ph type="sldNum" sz="quarter" idx="12"/>
          </p:nvPr>
        </p:nvSpPr>
        <p:spPr/>
        <p:txBody>
          <a:bodyPr/>
          <a:lstStyle/>
          <a:p>
            <a:fld id="{B248EC9D-5697-4E5B-8ED7-1432B59ABEA1}" type="slidenum">
              <a:rPr lang="fr-CA" smtClean="0"/>
              <a:t>‹N°›</a:t>
            </a:fld>
            <a:endParaRPr lang="fr-CA"/>
          </a:p>
        </p:txBody>
      </p:sp>
    </p:spTree>
    <p:extLst>
      <p:ext uri="{BB962C8B-B14F-4D97-AF65-F5344CB8AC3E}">
        <p14:creationId xmlns:p14="http://schemas.microsoft.com/office/powerpoint/2010/main" val="2363319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763D82C-E584-4782-931A-D51D73EA300E}"/>
              </a:ext>
            </a:extLst>
          </p:cNvPr>
          <p:cNvSpPr>
            <a:spLocks noGrp="1"/>
          </p:cNvSpPr>
          <p:nvPr>
            <p:ph type="title"/>
          </p:nvPr>
        </p:nvSpPr>
        <p:spPr>
          <a:xfrm>
            <a:off x="831850" y="1709738"/>
            <a:ext cx="10515600" cy="2852737"/>
          </a:xfrm>
        </p:spPr>
        <p:txBody>
          <a:bodyPr anchor="b"/>
          <a:lstStyle>
            <a:lvl1pPr>
              <a:defRPr sz="6000"/>
            </a:lvl1pPr>
          </a:lstStyle>
          <a:p>
            <a:r>
              <a:rPr lang="fr-CA"/>
              <a:t>Modifiez le style du titre</a:t>
            </a:r>
          </a:p>
        </p:txBody>
      </p:sp>
      <p:sp>
        <p:nvSpPr>
          <p:cNvPr id="3" name="Espace réservé du texte 2">
            <a:extLst>
              <a:ext uri="{FF2B5EF4-FFF2-40B4-BE49-F238E27FC236}">
                <a16:creationId xmlns="" xmlns:a16="http://schemas.microsoft.com/office/drawing/2014/main" id="{73127DEC-569E-438D-9D27-57F5BA6D4C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CA"/>
              <a:t>Modifier les styles du texte du masque</a:t>
            </a:r>
          </a:p>
        </p:txBody>
      </p:sp>
      <p:sp>
        <p:nvSpPr>
          <p:cNvPr id="4" name="Espace réservé de la date 3">
            <a:extLst>
              <a:ext uri="{FF2B5EF4-FFF2-40B4-BE49-F238E27FC236}">
                <a16:creationId xmlns="" xmlns:a16="http://schemas.microsoft.com/office/drawing/2014/main" id="{A42A6EAB-7978-428A-BCCC-2035D003D52A}"/>
              </a:ext>
            </a:extLst>
          </p:cNvPr>
          <p:cNvSpPr>
            <a:spLocks noGrp="1"/>
          </p:cNvSpPr>
          <p:nvPr>
            <p:ph type="dt" sz="half" idx="10"/>
          </p:nvPr>
        </p:nvSpPr>
        <p:spPr/>
        <p:txBody>
          <a:bodyPr/>
          <a:lstStyle/>
          <a:p>
            <a:fld id="{0F83F41A-0AC9-46AE-80E5-213A985D2FBC}" type="datetimeFigureOut">
              <a:rPr lang="fr-CA" smtClean="0"/>
              <a:t>2023/05/31</a:t>
            </a:fld>
            <a:endParaRPr lang="fr-CA"/>
          </a:p>
        </p:txBody>
      </p:sp>
      <p:sp>
        <p:nvSpPr>
          <p:cNvPr id="5" name="Espace réservé du pied de page 4">
            <a:extLst>
              <a:ext uri="{FF2B5EF4-FFF2-40B4-BE49-F238E27FC236}">
                <a16:creationId xmlns="" xmlns:a16="http://schemas.microsoft.com/office/drawing/2014/main" id="{E6D8126A-EF0E-41E0-8629-D6C6B7CBC2AD}"/>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 xmlns:a16="http://schemas.microsoft.com/office/drawing/2014/main" id="{02CCED88-001B-4D14-BB72-1D848781AEDD}"/>
              </a:ext>
            </a:extLst>
          </p:cNvPr>
          <p:cNvSpPr>
            <a:spLocks noGrp="1"/>
          </p:cNvSpPr>
          <p:nvPr>
            <p:ph type="sldNum" sz="quarter" idx="12"/>
          </p:nvPr>
        </p:nvSpPr>
        <p:spPr/>
        <p:txBody>
          <a:bodyPr/>
          <a:lstStyle/>
          <a:p>
            <a:fld id="{B248EC9D-5697-4E5B-8ED7-1432B59ABEA1}" type="slidenum">
              <a:rPr lang="fr-CA" smtClean="0"/>
              <a:t>‹N°›</a:t>
            </a:fld>
            <a:endParaRPr lang="fr-CA"/>
          </a:p>
        </p:txBody>
      </p:sp>
    </p:spTree>
    <p:extLst>
      <p:ext uri="{BB962C8B-B14F-4D97-AF65-F5344CB8AC3E}">
        <p14:creationId xmlns:p14="http://schemas.microsoft.com/office/powerpoint/2010/main" val="1960066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1A8DA14-A54C-4B6C-8BFD-6480D4487E60}"/>
              </a:ext>
            </a:extLst>
          </p:cNvPr>
          <p:cNvSpPr>
            <a:spLocks noGrp="1"/>
          </p:cNvSpPr>
          <p:nvPr>
            <p:ph type="title"/>
          </p:nvPr>
        </p:nvSpPr>
        <p:spPr/>
        <p:txBody>
          <a:bodyPr/>
          <a:lstStyle/>
          <a:p>
            <a:r>
              <a:rPr lang="fr-CA"/>
              <a:t>Modifiez le style du titre</a:t>
            </a:r>
          </a:p>
        </p:txBody>
      </p:sp>
      <p:sp>
        <p:nvSpPr>
          <p:cNvPr id="3" name="Espace réservé du contenu 2">
            <a:extLst>
              <a:ext uri="{FF2B5EF4-FFF2-40B4-BE49-F238E27FC236}">
                <a16:creationId xmlns="" xmlns:a16="http://schemas.microsoft.com/office/drawing/2014/main" id="{BEEBBF4F-1C1D-4B75-BCF6-827B12EBB6D8}"/>
              </a:ext>
            </a:extLst>
          </p:cNvPr>
          <p:cNvSpPr>
            <a:spLocks noGrp="1"/>
          </p:cNvSpPr>
          <p:nvPr>
            <p:ph sz="half" idx="1"/>
          </p:nvPr>
        </p:nvSpPr>
        <p:spPr>
          <a:xfrm>
            <a:off x="838200" y="1825625"/>
            <a:ext cx="5181600" cy="4351338"/>
          </a:xfrm>
        </p:spPr>
        <p:txBody>
          <a:bodyPr/>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u contenu 3">
            <a:extLst>
              <a:ext uri="{FF2B5EF4-FFF2-40B4-BE49-F238E27FC236}">
                <a16:creationId xmlns="" xmlns:a16="http://schemas.microsoft.com/office/drawing/2014/main" id="{6E3D5836-D4AE-4771-B4E8-FA427937C40E}"/>
              </a:ext>
            </a:extLst>
          </p:cNvPr>
          <p:cNvSpPr>
            <a:spLocks noGrp="1"/>
          </p:cNvSpPr>
          <p:nvPr>
            <p:ph sz="half" idx="2"/>
          </p:nvPr>
        </p:nvSpPr>
        <p:spPr>
          <a:xfrm>
            <a:off x="6172200" y="1825625"/>
            <a:ext cx="5181600" cy="4351338"/>
          </a:xfrm>
        </p:spPr>
        <p:txBody>
          <a:bodyPr/>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5" name="Espace réservé de la date 4">
            <a:extLst>
              <a:ext uri="{FF2B5EF4-FFF2-40B4-BE49-F238E27FC236}">
                <a16:creationId xmlns="" xmlns:a16="http://schemas.microsoft.com/office/drawing/2014/main" id="{33A8E883-F68A-46FF-A17F-BE871585EE58}"/>
              </a:ext>
            </a:extLst>
          </p:cNvPr>
          <p:cNvSpPr>
            <a:spLocks noGrp="1"/>
          </p:cNvSpPr>
          <p:nvPr>
            <p:ph type="dt" sz="half" idx="10"/>
          </p:nvPr>
        </p:nvSpPr>
        <p:spPr/>
        <p:txBody>
          <a:bodyPr/>
          <a:lstStyle/>
          <a:p>
            <a:fld id="{0F83F41A-0AC9-46AE-80E5-213A985D2FBC}" type="datetimeFigureOut">
              <a:rPr lang="fr-CA" smtClean="0"/>
              <a:t>2023/05/31</a:t>
            </a:fld>
            <a:endParaRPr lang="fr-CA"/>
          </a:p>
        </p:txBody>
      </p:sp>
      <p:sp>
        <p:nvSpPr>
          <p:cNvPr id="6" name="Espace réservé du pied de page 5">
            <a:extLst>
              <a:ext uri="{FF2B5EF4-FFF2-40B4-BE49-F238E27FC236}">
                <a16:creationId xmlns="" xmlns:a16="http://schemas.microsoft.com/office/drawing/2014/main" id="{E2A726C6-D85A-4303-B69F-95C43747B002}"/>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 xmlns:a16="http://schemas.microsoft.com/office/drawing/2014/main" id="{A120E401-FF19-4C9C-938F-23874992156D}"/>
              </a:ext>
            </a:extLst>
          </p:cNvPr>
          <p:cNvSpPr>
            <a:spLocks noGrp="1"/>
          </p:cNvSpPr>
          <p:nvPr>
            <p:ph type="sldNum" sz="quarter" idx="12"/>
          </p:nvPr>
        </p:nvSpPr>
        <p:spPr/>
        <p:txBody>
          <a:bodyPr/>
          <a:lstStyle/>
          <a:p>
            <a:fld id="{B248EC9D-5697-4E5B-8ED7-1432B59ABEA1}" type="slidenum">
              <a:rPr lang="fr-CA" smtClean="0"/>
              <a:t>‹N°›</a:t>
            </a:fld>
            <a:endParaRPr lang="fr-CA"/>
          </a:p>
        </p:txBody>
      </p:sp>
    </p:spTree>
    <p:extLst>
      <p:ext uri="{BB962C8B-B14F-4D97-AF65-F5344CB8AC3E}">
        <p14:creationId xmlns:p14="http://schemas.microsoft.com/office/powerpoint/2010/main" val="47612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9BCED65-165B-4F21-9346-DEEA150FCD28}"/>
              </a:ext>
            </a:extLst>
          </p:cNvPr>
          <p:cNvSpPr>
            <a:spLocks noGrp="1"/>
          </p:cNvSpPr>
          <p:nvPr>
            <p:ph type="title"/>
          </p:nvPr>
        </p:nvSpPr>
        <p:spPr>
          <a:xfrm>
            <a:off x="839788" y="365125"/>
            <a:ext cx="10515600" cy="1325563"/>
          </a:xfrm>
        </p:spPr>
        <p:txBody>
          <a:bodyPr/>
          <a:lstStyle/>
          <a:p>
            <a:r>
              <a:rPr lang="fr-CA"/>
              <a:t>Modifiez le style du titre</a:t>
            </a:r>
          </a:p>
        </p:txBody>
      </p:sp>
      <p:sp>
        <p:nvSpPr>
          <p:cNvPr id="3" name="Espace réservé du texte 2">
            <a:extLst>
              <a:ext uri="{FF2B5EF4-FFF2-40B4-BE49-F238E27FC236}">
                <a16:creationId xmlns="" xmlns:a16="http://schemas.microsoft.com/office/drawing/2014/main" id="{B0C55C23-F218-4028-82D4-26506EB7E8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Modifier les styles du texte du masque</a:t>
            </a:r>
          </a:p>
        </p:txBody>
      </p:sp>
      <p:sp>
        <p:nvSpPr>
          <p:cNvPr id="4" name="Espace réservé du contenu 3">
            <a:extLst>
              <a:ext uri="{FF2B5EF4-FFF2-40B4-BE49-F238E27FC236}">
                <a16:creationId xmlns="" xmlns:a16="http://schemas.microsoft.com/office/drawing/2014/main" id="{F3AA1FE5-6935-46E4-BAB5-F2102BA9D35E}"/>
              </a:ext>
            </a:extLst>
          </p:cNvPr>
          <p:cNvSpPr>
            <a:spLocks noGrp="1"/>
          </p:cNvSpPr>
          <p:nvPr>
            <p:ph sz="half" idx="2"/>
          </p:nvPr>
        </p:nvSpPr>
        <p:spPr>
          <a:xfrm>
            <a:off x="839788" y="2505075"/>
            <a:ext cx="5157787" cy="3684588"/>
          </a:xfrm>
        </p:spPr>
        <p:txBody>
          <a:bodyPr/>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5" name="Espace réservé du texte 4">
            <a:extLst>
              <a:ext uri="{FF2B5EF4-FFF2-40B4-BE49-F238E27FC236}">
                <a16:creationId xmlns="" xmlns:a16="http://schemas.microsoft.com/office/drawing/2014/main" id="{DC925E6B-CC53-42AE-ABD6-24F6728ECF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Modifier les styles du texte du masque</a:t>
            </a:r>
          </a:p>
        </p:txBody>
      </p:sp>
      <p:sp>
        <p:nvSpPr>
          <p:cNvPr id="6" name="Espace réservé du contenu 5">
            <a:extLst>
              <a:ext uri="{FF2B5EF4-FFF2-40B4-BE49-F238E27FC236}">
                <a16:creationId xmlns="" xmlns:a16="http://schemas.microsoft.com/office/drawing/2014/main" id="{0CA9E9DA-B1D6-4260-82D4-5DD5191202FC}"/>
              </a:ext>
            </a:extLst>
          </p:cNvPr>
          <p:cNvSpPr>
            <a:spLocks noGrp="1"/>
          </p:cNvSpPr>
          <p:nvPr>
            <p:ph sz="quarter" idx="4"/>
          </p:nvPr>
        </p:nvSpPr>
        <p:spPr>
          <a:xfrm>
            <a:off x="6172200" y="2505075"/>
            <a:ext cx="5183188" cy="3684588"/>
          </a:xfrm>
        </p:spPr>
        <p:txBody>
          <a:bodyPr/>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7" name="Espace réservé de la date 6">
            <a:extLst>
              <a:ext uri="{FF2B5EF4-FFF2-40B4-BE49-F238E27FC236}">
                <a16:creationId xmlns="" xmlns:a16="http://schemas.microsoft.com/office/drawing/2014/main" id="{84EF37AF-B11E-4861-8F3F-E7167F1D7588}"/>
              </a:ext>
            </a:extLst>
          </p:cNvPr>
          <p:cNvSpPr>
            <a:spLocks noGrp="1"/>
          </p:cNvSpPr>
          <p:nvPr>
            <p:ph type="dt" sz="half" idx="10"/>
          </p:nvPr>
        </p:nvSpPr>
        <p:spPr/>
        <p:txBody>
          <a:bodyPr/>
          <a:lstStyle/>
          <a:p>
            <a:fld id="{0F83F41A-0AC9-46AE-80E5-213A985D2FBC}" type="datetimeFigureOut">
              <a:rPr lang="fr-CA" smtClean="0"/>
              <a:t>2023/05/31</a:t>
            </a:fld>
            <a:endParaRPr lang="fr-CA"/>
          </a:p>
        </p:txBody>
      </p:sp>
      <p:sp>
        <p:nvSpPr>
          <p:cNvPr id="8" name="Espace réservé du pied de page 7">
            <a:extLst>
              <a:ext uri="{FF2B5EF4-FFF2-40B4-BE49-F238E27FC236}">
                <a16:creationId xmlns="" xmlns:a16="http://schemas.microsoft.com/office/drawing/2014/main" id="{7D1A84F1-A5F7-4393-BD31-E7FFCC7476B8}"/>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 xmlns:a16="http://schemas.microsoft.com/office/drawing/2014/main" id="{09911845-779A-4E9B-AA29-E6688FDC8B74}"/>
              </a:ext>
            </a:extLst>
          </p:cNvPr>
          <p:cNvSpPr>
            <a:spLocks noGrp="1"/>
          </p:cNvSpPr>
          <p:nvPr>
            <p:ph type="sldNum" sz="quarter" idx="12"/>
          </p:nvPr>
        </p:nvSpPr>
        <p:spPr/>
        <p:txBody>
          <a:bodyPr/>
          <a:lstStyle/>
          <a:p>
            <a:fld id="{B248EC9D-5697-4E5B-8ED7-1432B59ABEA1}" type="slidenum">
              <a:rPr lang="fr-CA" smtClean="0"/>
              <a:t>‹N°›</a:t>
            </a:fld>
            <a:endParaRPr lang="fr-CA"/>
          </a:p>
        </p:txBody>
      </p:sp>
    </p:spTree>
    <p:extLst>
      <p:ext uri="{BB962C8B-B14F-4D97-AF65-F5344CB8AC3E}">
        <p14:creationId xmlns:p14="http://schemas.microsoft.com/office/powerpoint/2010/main" val="193976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09417A0-29EC-4C25-ACD7-F57E45BF9B96}"/>
              </a:ext>
            </a:extLst>
          </p:cNvPr>
          <p:cNvSpPr>
            <a:spLocks noGrp="1"/>
          </p:cNvSpPr>
          <p:nvPr>
            <p:ph type="title"/>
          </p:nvPr>
        </p:nvSpPr>
        <p:spPr/>
        <p:txBody>
          <a:bodyPr/>
          <a:lstStyle/>
          <a:p>
            <a:r>
              <a:rPr lang="fr-CA"/>
              <a:t>Modifiez le style du titre</a:t>
            </a:r>
          </a:p>
        </p:txBody>
      </p:sp>
      <p:sp>
        <p:nvSpPr>
          <p:cNvPr id="3" name="Espace réservé de la date 2">
            <a:extLst>
              <a:ext uri="{FF2B5EF4-FFF2-40B4-BE49-F238E27FC236}">
                <a16:creationId xmlns="" xmlns:a16="http://schemas.microsoft.com/office/drawing/2014/main" id="{87955530-F545-40DA-B995-C8736F634CDB}"/>
              </a:ext>
            </a:extLst>
          </p:cNvPr>
          <p:cNvSpPr>
            <a:spLocks noGrp="1"/>
          </p:cNvSpPr>
          <p:nvPr>
            <p:ph type="dt" sz="half" idx="10"/>
          </p:nvPr>
        </p:nvSpPr>
        <p:spPr/>
        <p:txBody>
          <a:bodyPr/>
          <a:lstStyle/>
          <a:p>
            <a:fld id="{0F83F41A-0AC9-46AE-80E5-213A985D2FBC}" type="datetimeFigureOut">
              <a:rPr lang="fr-CA" smtClean="0"/>
              <a:t>2023/05/31</a:t>
            </a:fld>
            <a:endParaRPr lang="fr-CA"/>
          </a:p>
        </p:txBody>
      </p:sp>
      <p:sp>
        <p:nvSpPr>
          <p:cNvPr id="4" name="Espace réservé du pied de page 3">
            <a:extLst>
              <a:ext uri="{FF2B5EF4-FFF2-40B4-BE49-F238E27FC236}">
                <a16:creationId xmlns="" xmlns:a16="http://schemas.microsoft.com/office/drawing/2014/main" id="{8E4A9854-DB18-4952-8D69-4FC903BB74E3}"/>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 xmlns:a16="http://schemas.microsoft.com/office/drawing/2014/main" id="{E9A72ACA-943A-4870-9C84-070A0070C520}"/>
              </a:ext>
            </a:extLst>
          </p:cNvPr>
          <p:cNvSpPr>
            <a:spLocks noGrp="1"/>
          </p:cNvSpPr>
          <p:nvPr>
            <p:ph type="sldNum" sz="quarter" idx="12"/>
          </p:nvPr>
        </p:nvSpPr>
        <p:spPr/>
        <p:txBody>
          <a:bodyPr/>
          <a:lstStyle/>
          <a:p>
            <a:fld id="{B248EC9D-5697-4E5B-8ED7-1432B59ABEA1}" type="slidenum">
              <a:rPr lang="fr-CA" smtClean="0"/>
              <a:t>‹N°›</a:t>
            </a:fld>
            <a:endParaRPr lang="fr-CA"/>
          </a:p>
        </p:txBody>
      </p:sp>
    </p:spTree>
    <p:extLst>
      <p:ext uri="{BB962C8B-B14F-4D97-AF65-F5344CB8AC3E}">
        <p14:creationId xmlns:p14="http://schemas.microsoft.com/office/powerpoint/2010/main" val="1664520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A789C7BD-AC20-46EB-8178-4A794AE12EFF}"/>
              </a:ext>
            </a:extLst>
          </p:cNvPr>
          <p:cNvSpPr>
            <a:spLocks noGrp="1"/>
          </p:cNvSpPr>
          <p:nvPr>
            <p:ph type="dt" sz="half" idx="10"/>
          </p:nvPr>
        </p:nvSpPr>
        <p:spPr/>
        <p:txBody>
          <a:bodyPr/>
          <a:lstStyle/>
          <a:p>
            <a:fld id="{0F83F41A-0AC9-46AE-80E5-213A985D2FBC}" type="datetimeFigureOut">
              <a:rPr lang="fr-CA" smtClean="0"/>
              <a:t>2023/05/31</a:t>
            </a:fld>
            <a:endParaRPr lang="fr-CA"/>
          </a:p>
        </p:txBody>
      </p:sp>
      <p:sp>
        <p:nvSpPr>
          <p:cNvPr id="3" name="Espace réservé du pied de page 2">
            <a:extLst>
              <a:ext uri="{FF2B5EF4-FFF2-40B4-BE49-F238E27FC236}">
                <a16:creationId xmlns="" xmlns:a16="http://schemas.microsoft.com/office/drawing/2014/main" id="{AB8B409C-04DE-40E9-8ED8-0A88D3CFD592}"/>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 xmlns:a16="http://schemas.microsoft.com/office/drawing/2014/main" id="{F47B2809-9912-4EE7-B2BA-A1B8F25E69DE}"/>
              </a:ext>
            </a:extLst>
          </p:cNvPr>
          <p:cNvSpPr>
            <a:spLocks noGrp="1"/>
          </p:cNvSpPr>
          <p:nvPr>
            <p:ph type="sldNum" sz="quarter" idx="12"/>
          </p:nvPr>
        </p:nvSpPr>
        <p:spPr/>
        <p:txBody>
          <a:bodyPr/>
          <a:lstStyle/>
          <a:p>
            <a:fld id="{B248EC9D-5697-4E5B-8ED7-1432B59ABEA1}" type="slidenum">
              <a:rPr lang="fr-CA" smtClean="0"/>
              <a:t>‹N°›</a:t>
            </a:fld>
            <a:endParaRPr lang="fr-CA"/>
          </a:p>
        </p:txBody>
      </p:sp>
    </p:spTree>
    <p:extLst>
      <p:ext uri="{BB962C8B-B14F-4D97-AF65-F5344CB8AC3E}">
        <p14:creationId xmlns:p14="http://schemas.microsoft.com/office/powerpoint/2010/main" val="318158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FE3CFBE-0450-4DCB-A2A4-33530269FF4D}"/>
              </a:ext>
            </a:extLst>
          </p:cNvPr>
          <p:cNvSpPr>
            <a:spLocks noGrp="1"/>
          </p:cNvSpPr>
          <p:nvPr>
            <p:ph type="title"/>
          </p:nvPr>
        </p:nvSpPr>
        <p:spPr>
          <a:xfrm>
            <a:off x="839788" y="457200"/>
            <a:ext cx="3932237" cy="1600200"/>
          </a:xfrm>
        </p:spPr>
        <p:txBody>
          <a:bodyPr anchor="b"/>
          <a:lstStyle>
            <a:lvl1pPr>
              <a:defRPr sz="3200"/>
            </a:lvl1pPr>
          </a:lstStyle>
          <a:p>
            <a:r>
              <a:rPr lang="fr-CA"/>
              <a:t>Modifiez le style du titre</a:t>
            </a:r>
          </a:p>
        </p:txBody>
      </p:sp>
      <p:sp>
        <p:nvSpPr>
          <p:cNvPr id="3" name="Espace réservé du contenu 2">
            <a:extLst>
              <a:ext uri="{FF2B5EF4-FFF2-40B4-BE49-F238E27FC236}">
                <a16:creationId xmlns="" xmlns:a16="http://schemas.microsoft.com/office/drawing/2014/main" id="{92B87E0F-6A58-4F4B-8701-85A38AF378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u texte 3">
            <a:extLst>
              <a:ext uri="{FF2B5EF4-FFF2-40B4-BE49-F238E27FC236}">
                <a16:creationId xmlns="" xmlns:a16="http://schemas.microsoft.com/office/drawing/2014/main" id="{1AD191F1-2C4A-4163-9CFC-9E355CBB21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Modifier les styles du texte du masque</a:t>
            </a:r>
          </a:p>
        </p:txBody>
      </p:sp>
      <p:sp>
        <p:nvSpPr>
          <p:cNvPr id="5" name="Espace réservé de la date 4">
            <a:extLst>
              <a:ext uri="{FF2B5EF4-FFF2-40B4-BE49-F238E27FC236}">
                <a16:creationId xmlns="" xmlns:a16="http://schemas.microsoft.com/office/drawing/2014/main" id="{2ED4F01F-3C8D-4081-A8D6-1080982C0E6C}"/>
              </a:ext>
            </a:extLst>
          </p:cNvPr>
          <p:cNvSpPr>
            <a:spLocks noGrp="1"/>
          </p:cNvSpPr>
          <p:nvPr>
            <p:ph type="dt" sz="half" idx="10"/>
          </p:nvPr>
        </p:nvSpPr>
        <p:spPr/>
        <p:txBody>
          <a:bodyPr/>
          <a:lstStyle/>
          <a:p>
            <a:fld id="{0F83F41A-0AC9-46AE-80E5-213A985D2FBC}" type="datetimeFigureOut">
              <a:rPr lang="fr-CA" smtClean="0"/>
              <a:t>2023/05/31</a:t>
            </a:fld>
            <a:endParaRPr lang="fr-CA"/>
          </a:p>
        </p:txBody>
      </p:sp>
      <p:sp>
        <p:nvSpPr>
          <p:cNvPr id="6" name="Espace réservé du pied de page 5">
            <a:extLst>
              <a:ext uri="{FF2B5EF4-FFF2-40B4-BE49-F238E27FC236}">
                <a16:creationId xmlns="" xmlns:a16="http://schemas.microsoft.com/office/drawing/2014/main" id="{E28FC714-3204-4BCF-BE19-1C5F41D31BDA}"/>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 xmlns:a16="http://schemas.microsoft.com/office/drawing/2014/main" id="{B3748F61-7DCD-44C1-B55E-46842A457C2B}"/>
              </a:ext>
            </a:extLst>
          </p:cNvPr>
          <p:cNvSpPr>
            <a:spLocks noGrp="1"/>
          </p:cNvSpPr>
          <p:nvPr>
            <p:ph type="sldNum" sz="quarter" idx="12"/>
          </p:nvPr>
        </p:nvSpPr>
        <p:spPr/>
        <p:txBody>
          <a:bodyPr/>
          <a:lstStyle/>
          <a:p>
            <a:fld id="{B248EC9D-5697-4E5B-8ED7-1432B59ABEA1}" type="slidenum">
              <a:rPr lang="fr-CA" smtClean="0"/>
              <a:t>‹N°›</a:t>
            </a:fld>
            <a:endParaRPr lang="fr-CA"/>
          </a:p>
        </p:txBody>
      </p:sp>
    </p:spTree>
    <p:extLst>
      <p:ext uri="{BB962C8B-B14F-4D97-AF65-F5344CB8AC3E}">
        <p14:creationId xmlns:p14="http://schemas.microsoft.com/office/powerpoint/2010/main" val="3671627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25A1516-2FDA-4214-AD7B-304867BCFD62}"/>
              </a:ext>
            </a:extLst>
          </p:cNvPr>
          <p:cNvSpPr>
            <a:spLocks noGrp="1"/>
          </p:cNvSpPr>
          <p:nvPr>
            <p:ph type="title"/>
          </p:nvPr>
        </p:nvSpPr>
        <p:spPr>
          <a:xfrm>
            <a:off x="839788" y="457200"/>
            <a:ext cx="3932237" cy="1600200"/>
          </a:xfrm>
        </p:spPr>
        <p:txBody>
          <a:bodyPr anchor="b"/>
          <a:lstStyle>
            <a:lvl1pPr>
              <a:defRPr sz="3200"/>
            </a:lvl1pPr>
          </a:lstStyle>
          <a:p>
            <a:r>
              <a:rPr lang="fr-CA"/>
              <a:t>Modifiez le style du titre</a:t>
            </a:r>
          </a:p>
        </p:txBody>
      </p:sp>
      <p:sp>
        <p:nvSpPr>
          <p:cNvPr id="3" name="Espace réservé pour une image  2">
            <a:extLst>
              <a:ext uri="{FF2B5EF4-FFF2-40B4-BE49-F238E27FC236}">
                <a16:creationId xmlns="" xmlns:a16="http://schemas.microsoft.com/office/drawing/2014/main" id="{C1AB3FAF-630F-42F3-ACC3-86572AF5E3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 xmlns:a16="http://schemas.microsoft.com/office/drawing/2014/main" id="{C9350950-C105-41DC-AE5B-8FD1234C5B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Modifier les styles du texte du masque</a:t>
            </a:r>
          </a:p>
        </p:txBody>
      </p:sp>
      <p:sp>
        <p:nvSpPr>
          <p:cNvPr id="5" name="Espace réservé de la date 4">
            <a:extLst>
              <a:ext uri="{FF2B5EF4-FFF2-40B4-BE49-F238E27FC236}">
                <a16:creationId xmlns="" xmlns:a16="http://schemas.microsoft.com/office/drawing/2014/main" id="{CD119FC2-C928-42DD-8C06-688C404BFF27}"/>
              </a:ext>
            </a:extLst>
          </p:cNvPr>
          <p:cNvSpPr>
            <a:spLocks noGrp="1"/>
          </p:cNvSpPr>
          <p:nvPr>
            <p:ph type="dt" sz="half" idx="10"/>
          </p:nvPr>
        </p:nvSpPr>
        <p:spPr/>
        <p:txBody>
          <a:bodyPr/>
          <a:lstStyle/>
          <a:p>
            <a:fld id="{0F83F41A-0AC9-46AE-80E5-213A985D2FBC}" type="datetimeFigureOut">
              <a:rPr lang="fr-CA" smtClean="0"/>
              <a:t>2023/05/31</a:t>
            </a:fld>
            <a:endParaRPr lang="fr-CA"/>
          </a:p>
        </p:txBody>
      </p:sp>
      <p:sp>
        <p:nvSpPr>
          <p:cNvPr id="6" name="Espace réservé du pied de page 5">
            <a:extLst>
              <a:ext uri="{FF2B5EF4-FFF2-40B4-BE49-F238E27FC236}">
                <a16:creationId xmlns="" xmlns:a16="http://schemas.microsoft.com/office/drawing/2014/main" id="{8125B4E9-BA30-4571-AB97-93CF700A7E14}"/>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 xmlns:a16="http://schemas.microsoft.com/office/drawing/2014/main" id="{55EA017F-EFBE-433E-A23D-28DB82985BFD}"/>
              </a:ext>
            </a:extLst>
          </p:cNvPr>
          <p:cNvSpPr>
            <a:spLocks noGrp="1"/>
          </p:cNvSpPr>
          <p:nvPr>
            <p:ph type="sldNum" sz="quarter" idx="12"/>
          </p:nvPr>
        </p:nvSpPr>
        <p:spPr/>
        <p:txBody>
          <a:bodyPr/>
          <a:lstStyle/>
          <a:p>
            <a:fld id="{B248EC9D-5697-4E5B-8ED7-1432B59ABEA1}" type="slidenum">
              <a:rPr lang="fr-CA" smtClean="0"/>
              <a:t>‹N°›</a:t>
            </a:fld>
            <a:endParaRPr lang="fr-CA"/>
          </a:p>
        </p:txBody>
      </p:sp>
    </p:spTree>
    <p:extLst>
      <p:ext uri="{BB962C8B-B14F-4D97-AF65-F5344CB8AC3E}">
        <p14:creationId xmlns:p14="http://schemas.microsoft.com/office/powerpoint/2010/main" val="3923216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CD239FE0-7C23-49D6-9493-47D4D11FD0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CA"/>
              <a:t>Modifiez le style du titre</a:t>
            </a:r>
          </a:p>
        </p:txBody>
      </p:sp>
      <p:sp>
        <p:nvSpPr>
          <p:cNvPr id="3" name="Espace réservé du texte 2">
            <a:extLst>
              <a:ext uri="{FF2B5EF4-FFF2-40B4-BE49-F238E27FC236}">
                <a16:creationId xmlns="" xmlns:a16="http://schemas.microsoft.com/office/drawing/2014/main" id="{7A032DBC-96EA-4E25-A233-66395E3D7E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 xmlns:a16="http://schemas.microsoft.com/office/drawing/2014/main" id="{69442B95-01A5-48D3-BC5F-4DF713F266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83F41A-0AC9-46AE-80E5-213A985D2FBC}" type="datetimeFigureOut">
              <a:rPr lang="fr-CA" smtClean="0"/>
              <a:t>2023/05/31</a:t>
            </a:fld>
            <a:endParaRPr lang="fr-CA"/>
          </a:p>
        </p:txBody>
      </p:sp>
      <p:sp>
        <p:nvSpPr>
          <p:cNvPr id="5" name="Espace réservé du pied de page 4">
            <a:extLst>
              <a:ext uri="{FF2B5EF4-FFF2-40B4-BE49-F238E27FC236}">
                <a16:creationId xmlns="" xmlns:a16="http://schemas.microsoft.com/office/drawing/2014/main" id="{D689C65C-841D-41BE-BA1A-DCEA6F77C1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 xmlns:a16="http://schemas.microsoft.com/office/drawing/2014/main" id="{92D1C6A3-3E42-4155-8258-05F0292F31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8EC9D-5697-4E5B-8ED7-1432B59ABEA1}" type="slidenum">
              <a:rPr lang="fr-CA" smtClean="0"/>
              <a:t>‹N°›</a:t>
            </a:fld>
            <a:endParaRPr lang="fr-CA"/>
          </a:p>
        </p:txBody>
      </p:sp>
    </p:spTree>
    <p:extLst>
      <p:ext uri="{BB962C8B-B14F-4D97-AF65-F5344CB8AC3E}">
        <p14:creationId xmlns:p14="http://schemas.microsoft.com/office/powerpoint/2010/main" val="1907054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cisss-lanaudiere.gouv.qc.ca/documentation/sylia-statistiques-regionales/recherche/"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3.png"/><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 xmlns:a16="http://schemas.microsoft.com/office/drawing/2014/main" id="{6F5A5072-7B47-4D32-B52A-4EBBF590B8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 xmlns:a16="http://schemas.microsoft.com/office/drawing/2014/main" id="{9715DAF0-AE1B-46C9-8A6B-DB2AA05AB9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 xmlns:a16="http://schemas.microsoft.com/office/drawing/2014/main" id="{6016219D-510E-4184-9090-6D5578A87BD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 xmlns:a16="http://schemas.microsoft.com/office/drawing/2014/main" id="{AFF4A713-7B75-4B21-90D7-5AB19547C7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 xmlns:a16="http://schemas.microsoft.com/office/drawing/2014/main" id="{DC631C0B-6DA6-4E57-8231-CE32B3434A7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 xmlns:a16="http://schemas.microsoft.com/office/drawing/2014/main" id="{C29501E6-A978-4A61-9689-9085AF97A53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 xmlns:a16="http://schemas.microsoft.com/office/drawing/2014/main" id="{5244D350-4E97-75F4-300B-3E22B614CAD5}"/>
              </a:ext>
            </a:extLst>
          </p:cNvPr>
          <p:cNvSpPr>
            <a:spLocks noGrp="1"/>
          </p:cNvSpPr>
          <p:nvPr>
            <p:ph type="ctrTitle"/>
          </p:nvPr>
        </p:nvSpPr>
        <p:spPr>
          <a:xfrm>
            <a:off x="1368402" y="735106"/>
            <a:ext cx="10000185" cy="2928470"/>
          </a:xfrm>
        </p:spPr>
        <p:txBody>
          <a:bodyPr anchor="b">
            <a:normAutofit fontScale="90000"/>
          </a:bodyPr>
          <a:lstStyle/>
          <a:p>
            <a:pPr algn="l"/>
            <a:endParaRPr lang="fr-CA" sz="4800" dirty="0">
              <a:solidFill>
                <a:srgbClr val="FFFFFF"/>
              </a:solidFill>
              <a:cs typeface="Calibri Light"/>
            </a:endParaRPr>
          </a:p>
          <a:p>
            <a:pPr algn="l"/>
            <a:r>
              <a:rPr lang="fr-CA" sz="4800" dirty="0">
                <a:solidFill>
                  <a:srgbClr val="FFFFFF"/>
                </a:solidFill>
                <a:cs typeface="Calibri Light"/>
              </a:rPr>
              <a:t/>
            </a:r>
            <a:br>
              <a:rPr lang="fr-CA" sz="4800" dirty="0">
                <a:solidFill>
                  <a:srgbClr val="FFFFFF"/>
                </a:solidFill>
                <a:cs typeface="Calibri Light"/>
              </a:rPr>
            </a:br>
            <a:r>
              <a:rPr lang="fr-CA" sz="4800" dirty="0">
                <a:solidFill>
                  <a:srgbClr val="FFFFFF"/>
                </a:solidFill>
                <a:cs typeface="Calibri Light"/>
              </a:rPr>
              <a:t>Intervention de counseling radon auprès de personnes suivies en centres d'abandon du </a:t>
            </a:r>
            <a:r>
              <a:rPr lang="fr-CA" sz="4800" dirty="0" smtClean="0">
                <a:solidFill>
                  <a:srgbClr val="FFFFFF"/>
                </a:solidFill>
                <a:cs typeface="Calibri Light"/>
              </a:rPr>
              <a:t>tabagisme:</a:t>
            </a:r>
            <a:br>
              <a:rPr lang="fr-CA" sz="4800" dirty="0" smtClean="0">
                <a:solidFill>
                  <a:srgbClr val="FFFFFF"/>
                </a:solidFill>
                <a:cs typeface="Calibri Light"/>
              </a:rPr>
            </a:br>
            <a:r>
              <a:rPr lang="fr-CA" sz="4800" dirty="0" smtClean="0">
                <a:solidFill>
                  <a:srgbClr val="FFFFFF"/>
                </a:solidFill>
                <a:cs typeface="Calibri Light"/>
              </a:rPr>
              <a:t>données préliminaires</a:t>
            </a:r>
            <a:endParaRPr lang="fr-CA" sz="4800" dirty="0">
              <a:solidFill>
                <a:srgbClr val="FFFFFF"/>
              </a:solidFill>
              <a:cs typeface="Calibri Light"/>
            </a:endParaRPr>
          </a:p>
        </p:txBody>
      </p:sp>
      <p:sp>
        <p:nvSpPr>
          <p:cNvPr id="3" name="Espace réservé du contenu 2">
            <a:extLst>
              <a:ext uri="{FF2B5EF4-FFF2-40B4-BE49-F238E27FC236}">
                <a16:creationId xmlns="" xmlns:a16="http://schemas.microsoft.com/office/drawing/2014/main" id="{C1C05B7E-7D66-5B13-BB33-22384B3A2A48}"/>
              </a:ext>
            </a:extLst>
          </p:cNvPr>
          <p:cNvSpPr>
            <a:spLocks noGrp="1"/>
          </p:cNvSpPr>
          <p:nvPr>
            <p:ph type="subTitle" idx="1"/>
          </p:nvPr>
        </p:nvSpPr>
        <p:spPr>
          <a:xfrm>
            <a:off x="1362588" y="4525786"/>
            <a:ext cx="10005951" cy="1361448"/>
          </a:xfrm>
        </p:spPr>
        <p:txBody>
          <a:bodyPr anchor="ctr">
            <a:normAutofit fontScale="25000" lnSpcReduction="20000"/>
          </a:bodyPr>
          <a:lstStyle/>
          <a:p>
            <a:pPr algn="l"/>
            <a:endParaRPr lang="fr-CA" sz="7200" dirty="0">
              <a:cs typeface="Calibri"/>
            </a:endParaRPr>
          </a:p>
          <a:p>
            <a:pPr algn="l"/>
            <a:r>
              <a:rPr lang="fr-CA" sz="7200" b="1" dirty="0" smtClean="0">
                <a:cs typeface="Calibri"/>
              </a:rPr>
              <a:t>Demi-journée de la recherche - 5 juin 2023</a:t>
            </a:r>
            <a:endParaRPr lang="fr-CA" sz="7200" b="1" dirty="0">
              <a:cs typeface="Calibri"/>
            </a:endParaRPr>
          </a:p>
          <a:p>
            <a:pPr algn="l"/>
            <a:r>
              <a:rPr lang="fr-CA" sz="7200" dirty="0">
                <a:cs typeface="Calibri"/>
              </a:rPr>
              <a:t>Dr. Daniel Paquette, MD., MBA., M.Sc., FRCPC</a:t>
            </a:r>
          </a:p>
          <a:p>
            <a:pPr algn="l"/>
            <a:r>
              <a:rPr lang="fr-CA" sz="7200" dirty="0">
                <a:cs typeface="Calibri"/>
              </a:rPr>
              <a:t>Médecin spécialiste en santé publique et médecine préventive</a:t>
            </a:r>
          </a:p>
          <a:p>
            <a:pPr algn="l"/>
            <a:r>
              <a:rPr lang="fr-CA" sz="7200" dirty="0" smtClean="0">
                <a:cs typeface="Calibri"/>
              </a:rPr>
              <a:t>Direction de santé publique, CISSS </a:t>
            </a:r>
            <a:r>
              <a:rPr lang="fr-CA" sz="7200" dirty="0">
                <a:cs typeface="Calibri"/>
              </a:rPr>
              <a:t>de Lanaudière</a:t>
            </a:r>
          </a:p>
          <a:p>
            <a:pPr algn="l"/>
            <a:r>
              <a:rPr lang="fr-CA" sz="3500" dirty="0">
                <a:cs typeface="Calibri"/>
              </a:rPr>
              <a:t/>
            </a:r>
            <a:br>
              <a:rPr lang="fr-CA" sz="3500" dirty="0">
                <a:cs typeface="Calibri"/>
              </a:rPr>
            </a:br>
            <a:r>
              <a:rPr lang="fr-CA" dirty="0">
                <a:cs typeface="Calibri"/>
              </a:rPr>
              <a:t/>
            </a:r>
            <a:br>
              <a:rPr lang="fr-CA" dirty="0">
                <a:cs typeface="Calibri"/>
              </a:rPr>
            </a:br>
            <a:endParaRPr lang="fr-CA" dirty="0">
              <a:cs typeface="Calibri"/>
            </a:endParaRPr>
          </a:p>
        </p:txBody>
      </p:sp>
      <p:sp>
        <p:nvSpPr>
          <p:cNvPr id="10" name="Espace réservé du contenu 2">
            <a:extLst>
              <a:ext uri="{FF2B5EF4-FFF2-40B4-BE49-F238E27FC236}">
                <a16:creationId xmlns="" xmlns:a16="http://schemas.microsoft.com/office/drawing/2014/main" id="{6BDD2CCF-8A56-4514-9B17-A75F46020FC6}"/>
              </a:ext>
            </a:extLst>
          </p:cNvPr>
          <p:cNvSpPr txBox="1">
            <a:spLocks/>
          </p:cNvSpPr>
          <p:nvPr/>
        </p:nvSpPr>
        <p:spPr>
          <a:xfrm>
            <a:off x="2072346" y="5671928"/>
            <a:ext cx="10005951" cy="1061324"/>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fr-CA" sz="1800" i="1" dirty="0">
                <a:cs typeface="Calibri"/>
              </a:rPr>
              <a:t/>
            </a:r>
            <a:br>
              <a:rPr lang="fr-CA" sz="1800" i="1" dirty="0">
                <a:cs typeface="Calibri"/>
              </a:rPr>
            </a:br>
            <a:r>
              <a:rPr lang="fr-CA" sz="1800" i="1" dirty="0">
                <a:cs typeface="Calibri"/>
              </a:rPr>
              <a:t/>
            </a:r>
            <a:br>
              <a:rPr lang="fr-CA" sz="1800" i="1" dirty="0">
                <a:cs typeface="Calibri"/>
              </a:rPr>
            </a:br>
            <a:r>
              <a:rPr lang="fr-CA" sz="1800" i="1" dirty="0">
                <a:cs typeface="Calibri"/>
              </a:rPr>
              <a:t>Ce projet est subventionné par le ministère de la Santé et des Services sociaux (MSSS)</a:t>
            </a:r>
          </a:p>
        </p:txBody>
      </p:sp>
      <p:pic>
        <p:nvPicPr>
          <p:cNvPr id="7" name="Image 6" descr="Une image contenant obscurité, noir, capture d’écran, espace&#10;&#10;Description générée automatiquement">
            <a:extLst>
              <a:ext uri="{FF2B5EF4-FFF2-40B4-BE49-F238E27FC236}">
                <a16:creationId xmlns="" xmlns:a16="http://schemas.microsoft.com/office/drawing/2014/main" id="{14EC5F8B-BD5D-5FA1-21B8-26F1334416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51793" y="4328313"/>
            <a:ext cx="3840283" cy="1804040"/>
          </a:xfrm>
          <a:prstGeom prst="rect">
            <a:avLst/>
          </a:prstGeom>
        </p:spPr>
      </p:pic>
    </p:spTree>
    <p:extLst>
      <p:ext uri="{BB962C8B-B14F-4D97-AF65-F5344CB8AC3E}">
        <p14:creationId xmlns:p14="http://schemas.microsoft.com/office/powerpoint/2010/main" val="2458430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 xmlns:a16="http://schemas.microsoft.com/office/drawing/2014/main" id="{0E30439A-8A5B-46EC-8283-9B6B031D40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 xmlns:a16="http://schemas.microsoft.com/office/drawing/2014/main" id="{5CEAD642-85CF-4750-8432-7C80C901F0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 xmlns:a16="http://schemas.microsoft.com/office/drawing/2014/main" id="{FA33EEAE-15D5-4119-8C1E-89D943F911E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 xmlns:a16="http://schemas.microsoft.com/office/drawing/2014/main" id="{730D8B3B-9B80-4025-B934-26DC7D7CD2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 xmlns:a16="http://schemas.microsoft.com/office/drawing/2014/main" id="{B5A1B09C-1565-46F8-B70F-621C5EB48A0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57BE9505-D633-F645-3E80-5671238575B5}"/>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fr-CA" sz="4800">
                <a:solidFill>
                  <a:srgbClr val="FFFFFF"/>
                </a:solidFill>
              </a:rPr>
              <a:t>Méthodologie et Intervention</a:t>
            </a:r>
            <a:endParaRPr lang="fr-CA" sz="4800" kern="1200">
              <a:solidFill>
                <a:srgbClr val="FFFFFF"/>
              </a:solidFill>
              <a:latin typeface="+mj-lt"/>
              <a:cs typeface="Calibri Light"/>
            </a:endParaRPr>
          </a:p>
        </p:txBody>
      </p:sp>
      <p:sp>
        <p:nvSpPr>
          <p:cNvPr id="27" name="Rectangle 26">
            <a:extLst>
              <a:ext uri="{FF2B5EF4-FFF2-40B4-BE49-F238E27FC236}">
                <a16:creationId xmlns="" xmlns:a16="http://schemas.microsoft.com/office/drawing/2014/main" id="{8C516CC8-80AC-446C-A56E-9F54B721040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 xmlns:a16="http://schemas.microsoft.com/office/drawing/2014/main" id="{53947E58-F088-49F1-A3D1-DEA690192E8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9634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979E27D9-03C7-44E2-9FF8-15D0C8506A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246060" y="76188"/>
            <a:ext cx="9688296" cy="1014545"/>
          </a:xfrm>
        </p:spPr>
        <p:txBody>
          <a:bodyPr anchor="b">
            <a:normAutofit/>
          </a:bodyPr>
          <a:lstStyle/>
          <a:p>
            <a:r>
              <a:rPr lang="fr-CA" sz="4000" dirty="0">
                <a:cs typeface="Calibri Light"/>
              </a:rPr>
              <a:t>Méthodologie</a:t>
            </a:r>
            <a:endParaRPr lang="fr-CA" sz="4000" dirty="0"/>
          </a:p>
        </p:txBody>
      </p:sp>
      <p:sp>
        <p:nvSpPr>
          <p:cNvPr id="3" name="Espace réservé du contenu 2">
            <a:extLst>
              <a:ext uri="{FF2B5EF4-FFF2-40B4-BE49-F238E27FC236}">
                <a16:creationId xmlns="" xmlns:a16="http://schemas.microsoft.com/office/drawing/2014/main" id="{57826607-4042-EE19-5882-F0E68A6841FB}"/>
              </a:ext>
            </a:extLst>
          </p:cNvPr>
          <p:cNvSpPr>
            <a:spLocks noGrp="1"/>
          </p:cNvSpPr>
          <p:nvPr>
            <p:ph idx="1"/>
          </p:nvPr>
        </p:nvSpPr>
        <p:spPr>
          <a:xfrm>
            <a:off x="949198" y="1676035"/>
            <a:ext cx="10293603" cy="3454358"/>
          </a:xfrm>
        </p:spPr>
        <p:txBody>
          <a:bodyPr anchor="t">
            <a:normAutofit lnSpcReduction="10000"/>
          </a:bodyPr>
          <a:lstStyle/>
          <a:p>
            <a:r>
              <a:rPr lang="fr-CA" sz="2000" dirty="0">
                <a:cs typeface="Calibri"/>
              </a:rPr>
              <a:t>Recherche évaluative portant sur une intervention de counseling radon</a:t>
            </a:r>
          </a:p>
          <a:p>
            <a:r>
              <a:rPr lang="fr-CA" sz="2000" dirty="0">
                <a:cs typeface="Calibri"/>
              </a:rPr>
              <a:t>Étude quasi-expérimentale de type pré-post à groupe unique</a:t>
            </a:r>
          </a:p>
          <a:p>
            <a:r>
              <a:rPr lang="fr-CA" sz="2000" dirty="0">
                <a:cs typeface="Calibri"/>
              </a:rPr>
              <a:t>Échantillon de convenance </a:t>
            </a:r>
          </a:p>
          <a:p>
            <a:pPr lvl="1"/>
            <a:r>
              <a:rPr lang="fr-CA" sz="2000" dirty="0">
                <a:ea typeface="+mn-lt"/>
                <a:cs typeface="+mn-lt"/>
              </a:rPr>
              <a:t>Adultes </a:t>
            </a:r>
            <a:endParaRPr lang="en-US" sz="2000" dirty="0">
              <a:ea typeface="+mn-lt"/>
              <a:cs typeface="+mn-lt"/>
            </a:endParaRPr>
          </a:p>
          <a:p>
            <a:pPr lvl="1"/>
            <a:r>
              <a:rPr lang="fr-CA" sz="2000" dirty="0">
                <a:ea typeface="+mn-lt"/>
                <a:cs typeface="+mn-lt"/>
              </a:rPr>
              <a:t>Personnes fumeuses ou ex-fumeuses </a:t>
            </a:r>
            <a:endParaRPr lang="en-US" sz="2000" dirty="0">
              <a:ea typeface="+mn-lt"/>
              <a:cs typeface="+mn-lt"/>
            </a:endParaRPr>
          </a:p>
          <a:p>
            <a:pPr lvl="1"/>
            <a:r>
              <a:rPr lang="fr-CA" sz="2000" dirty="0">
                <a:ea typeface="+mn-lt"/>
                <a:cs typeface="+mn-lt"/>
              </a:rPr>
              <a:t>Propriétaires </a:t>
            </a:r>
            <a:endParaRPr lang="en-US" sz="2000" dirty="0">
              <a:ea typeface="+mn-lt"/>
              <a:cs typeface="+mn-lt"/>
            </a:endParaRPr>
          </a:p>
          <a:p>
            <a:pPr lvl="1"/>
            <a:r>
              <a:rPr lang="fr-CA" sz="2000" dirty="0">
                <a:ea typeface="+mn-lt"/>
                <a:cs typeface="+mn-lt"/>
              </a:rPr>
              <a:t>Région de Lanaudière </a:t>
            </a:r>
            <a:endParaRPr lang="fr-CA" dirty="0">
              <a:ea typeface="+mn-lt"/>
              <a:cs typeface="+mn-lt"/>
            </a:endParaRPr>
          </a:p>
          <a:p>
            <a:r>
              <a:rPr lang="fr-CA" sz="2000" dirty="0">
                <a:cs typeface="Calibri"/>
              </a:rPr>
              <a:t>Recrutement via les Centres d'abandon du tabagisme (CAT) affiliés au CISSS de Lanaudière</a:t>
            </a:r>
          </a:p>
          <a:p>
            <a:r>
              <a:rPr lang="fr-CA" sz="2000" dirty="0">
                <a:ea typeface="+mn-lt"/>
                <a:cs typeface="+mn-lt"/>
              </a:rPr>
              <a:t>Approbation reçue du comité d'éthique de la recherche du CISSS de Lanaudière</a:t>
            </a:r>
          </a:p>
          <a:p>
            <a:pPr lvl="1"/>
            <a:endParaRPr lang="fr-CA" sz="1600" dirty="0">
              <a:cs typeface="Calibri"/>
            </a:endParaRPr>
          </a:p>
          <a:p>
            <a:pPr lvl="1"/>
            <a:endParaRPr lang="fr-CA" sz="1600" dirty="0">
              <a:cs typeface="Calibri"/>
            </a:endParaRPr>
          </a:p>
        </p:txBody>
      </p:sp>
      <p:sp>
        <p:nvSpPr>
          <p:cNvPr id="10" name="Rectangle 9">
            <a:extLst>
              <a:ext uri="{FF2B5EF4-FFF2-40B4-BE49-F238E27FC236}">
                <a16:creationId xmlns="" xmlns:a16="http://schemas.microsoft.com/office/drawing/2014/main" id="{EEBF1590-3B36-48EE-A89D-3B6F3CB256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AC8F6C8C-AB5A-4548-942D-E3FD40ACBC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0444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979E27D9-03C7-44E2-9FF8-15D0C8506A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246060" y="156411"/>
            <a:ext cx="9688296" cy="878305"/>
          </a:xfrm>
        </p:spPr>
        <p:txBody>
          <a:bodyPr anchor="b">
            <a:normAutofit/>
          </a:bodyPr>
          <a:lstStyle/>
          <a:p>
            <a:r>
              <a:rPr lang="fr-CA" sz="4000" dirty="0">
                <a:cs typeface="Calibri Light"/>
              </a:rPr>
              <a:t>Déroulement</a:t>
            </a:r>
            <a:endParaRPr lang="fr-CA" sz="4000" dirty="0"/>
          </a:p>
        </p:txBody>
      </p:sp>
      <p:sp>
        <p:nvSpPr>
          <p:cNvPr id="10" name="Rectangle 9">
            <a:extLst>
              <a:ext uri="{FF2B5EF4-FFF2-40B4-BE49-F238E27FC236}">
                <a16:creationId xmlns="" xmlns:a16="http://schemas.microsoft.com/office/drawing/2014/main" id="{EEBF1590-3B36-48EE-A89D-3B6F3CB256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AC8F6C8C-AB5A-4548-942D-E3FD40ACBC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me 6">
            <a:extLst>
              <a:ext uri="{FF2B5EF4-FFF2-40B4-BE49-F238E27FC236}">
                <a16:creationId xmlns="" xmlns:a16="http://schemas.microsoft.com/office/drawing/2014/main" id="{6D02AF88-6613-C6A7-AC35-D658489EB6FB}"/>
              </a:ext>
            </a:extLst>
          </p:cNvPr>
          <p:cNvGraphicFramePr>
            <a:graphicFrameLocks noGrp="1"/>
          </p:cNvGraphicFramePr>
          <p:nvPr>
            <p:ph idx="1"/>
            <p:extLst>
              <p:ext uri="{D42A27DB-BD31-4B8C-83A1-F6EECF244321}">
                <p14:modId xmlns:p14="http://schemas.microsoft.com/office/powerpoint/2010/main" val="3212033412"/>
              </p:ext>
            </p:extLst>
          </p:nvPr>
        </p:nvGraphicFramePr>
        <p:xfrm>
          <a:off x="428865" y="1359568"/>
          <a:ext cx="11334269" cy="413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3371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979E27D9-03C7-44E2-9FF8-15D0C8506A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1136397" y="502021"/>
            <a:ext cx="9688296" cy="670167"/>
          </a:xfrm>
        </p:spPr>
        <p:txBody>
          <a:bodyPr anchor="b">
            <a:normAutofit/>
          </a:bodyPr>
          <a:lstStyle/>
          <a:p>
            <a:r>
              <a:rPr lang="fr-CA" sz="4000">
                <a:cs typeface="Calibri Light"/>
              </a:rPr>
              <a:t>Intervention</a:t>
            </a:r>
            <a:endParaRPr lang="fr-CA" sz="4000"/>
          </a:p>
        </p:txBody>
      </p:sp>
      <p:sp>
        <p:nvSpPr>
          <p:cNvPr id="10" name="Rectangle 9">
            <a:extLst>
              <a:ext uri="{FF2B5EF4-FFF2-40B4-BE49-F238E27FC236}">
                <a16:creationId xmlns="" xmlns:a16="http://schemas.microsoft.com/office/drawing/2014/main" id="{EEBF1590-3B36-48EE-A89D-3B6F3CB256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AC8F6C8C-AB5A-4548-942D-E3FD40ACBC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Diagramme 3">
            <a:extLst>
              <a:ext uri="{FF2B5EF4-FFF2-40B4-BE49-F238E27FC236}">
                <a16:creationId xmlns="" xmlns:a16="http://schemas.microsoft.com/office/drawing/2014/main" id="{49BD6667-8CCC-63FE-45B8-CC1F01562495}"/>
              </a:ext>
            </a:extLst>
          </p:cNvPr>
          <p:cNvGraphicFramePr/>
          <p:nvPr>
            <p:extLst>
              <p:ext uri="{D42A27DB-BD31-4B8C-83A1-F6EECF244321}">
                <p14:modId xmlns:p14="http://schemas.microsoft.com/office/powerpoint/2010/main" val="625717600"/>
              </p:ext>
            </p:extLst>
          </p:nvPr>
        </p:nvGraphicFramePr>
        <p:xfrm>
          <a:off x="2287309" y="1285735"/>
          <a:ext cx="7386472" cy="5001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2523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729997" y="438521"/>
            <a:ext cx="9688296" cy="691159"/>
          </a:xfrm>
        </p:spPr>
        <p:txBody>
          <a:bodyPr anchor="b">
            <a:normAutofit/>
          </a:bodyPr>
          <a:lstStyle/>
          <a:p>
            <a:r>
              <a:rPr lang="fr-CA" sz="4000" dirty="0">
                <a:cs typeface="Calibri Light"/>
              </a:rPr>
              <a:t>Personnes participantes</a:t>
            </a:r>
            <a:endParaRPr lang="fr-CA" sz="4000" dirty="0"/>
          </a:p>
        </p:txBody>
      </p:sp>
      <p:sp>
        <p:nvSpPr>
          <p:cNvPr id="22" name="Espace réservé du contenu 21">
            <a:extLst>
              <a:ext uri="{FF2B5EF4-FFF2-40B4-BE49-F238E27FC236}">
                <a16:creationId xmlns="" xmlns:a16="http://schemas.microsoft.com/office/drawing/2014/main" id="{3F93EAEB-2EF9-5FAE-81AA-6A28415C70C3}"/>
              </a:ext>
            </a:extLst>
          </p:cNvPr>
          <p:cNvSpPr>
            <a:spLocks noGrp="1"/>
          </p:cNvSpPr>
          <p:nvPr>
            <p:ph idx="1"/>
          </p:nvPr>
        </p:nvSpPr>
        <p:spPr>
          <a:xfrm>
            <a:off x="838200" y="2320430"/>
            <a:ext cx="10515600" cy="3856533"/>
          </a:xfrm>
        </p:spPr>
        <p:txBody>
          <a:bodyPr vert="horz" lIns="91440" tIns="45720" rIns="91440" bIns="45720" rtlCol="0" anchor="t">
            <a:normAutofit/>
          </a:bodyPr>
          <a:lstStyle/>
          <a:p>
            <a:pPr marL="0" indent="0">
              <a:buNone/>
            </a:pPr>
            <a:endParaRPr lang="fr-CA" dirty="0">
              <a:ea typeface="Calibri" panose="020F0502020204030204"/>
              <a:cs typeface="Calibri"/>
            </a:endParaRPr>
          </a:p>
          <a:p>
            <a:endParaRPr lang="fr-CA" dirty="0">
              <a:cs typeface="Calibri"/>
            </a:endParaRPr>
          </a:p>
          <a:p>
            <a:endParaRPr lang="fr-CA" dirty="0">
              <a:cs typeface="Calibri"/>
            </a:endParaRPr>
          </a:p>
        </p:txBody>
      </p:sp>
      <p:sp>
        <p:nvSpPr>
          <p:cNvPr id="4" name="ZoneTexte 3">
            <a:extLst>
              <a:ext uri="{FF2B5EF4-FFF2-40B4-BE49-F238E27FC236}">
                <a16:creationId xmlns="" xmlns:a16="http://schemas.microsoft.com/office/drawing/2014/main" id="{45ABC945-7580-4759-91A1-446B1BF75EB8}"/>
              </a:ext>
            </a:extLst>
          </p:cNvPr>
          <p:cNvSpPr txBox="1"/>
          <p:nvPr/>
        </p:nvSpPr>
        <p:spPr>
          <a:xfrm>
            <a:off x="1876410" y="4956375"/>
            <a:ext cx="8439180" cy="923330"/>
          </a:xfrm>
          <a:prstGeom prst="rect">
            <a:avLst/>
          </a:prstGeom>
          <a:noFill/>
        </p:spPr>
        <p:txBody>
          <a:bodyPr wrap="square" rtlCol="0">
            <a:spAutoFit/>
          </a:bodyPr>
          <a:lstStyle/>
          <a:p>
            <a:pPr algn="just"/>
            <a:r>
              <a:rPr lang="fr-CA" dirty="0"/>
              <a:t>Ne connaissant pas le nombre de personnes propriétaires ayant consulté au centre du tabac et n’ayant pas été référées pour le projet, il n’est pas possible de calculer le taux de participation</a:t>
            </a:r>
          </a:p>
        </p:txBody>
      </p:sp>
      <p:pic>
        <p:nvPicPr>
          <p:cNvPr id="6" name="Graphique 5" descr="Point d’exclamation">
            <a:extLst>
              <a:ext uri="{FF2B5EF4-FFF2-40B4-BE49-F238E27FC236}">
                <a16:creationId xmlns="" xmlns:a16="http://schemas.microsoft.com/office/drawing/2014/main" id="{0A2D33E0-792E-4A67-8FB1-6195E203D76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228710" y="5189440"/>
            <a:ext cx="457200" cy="457200"/>
          </a:xfrm>
          <a:prstGeom prst="rect">
            <a:avLst/>
          </a:prstGeom>
        </p:spPr>
      </p:pic>
      <p:graphicFrame>
        <p:nvGraphicFramePr>
          <p:cNvPr id="5" name="Tableau 4">
            <a:extLst>
              <a:ext uri="{FF2B5EF4-FFF2-40B4-BE49-F238E27FC236}">
                <a16:creationId xmlns="" xmlns:a16="http://schemas.microsoft.com/office/drawing/2014/main" id="{ACB4A54A-47F5-76C2-276F-4669163C99D2}"/>
              </a:ext>
            </a:extLst>
          </p:cNvPr>
          <p:cNvGraphicFramePr>
            <a:graphicFrameLocks noGrp="1"/>
          </p:cNvGraphicFramePr>
          <p:nvPr>
            <p:extLst>
              <p:ext uri="{D42A27DB-BD31-4B8C-83A1-F6EECF244321}">
                <p14:modId xmlns:p14="http://schemas.microsoft.com/office/powerpoint/2010/main" val="1511667271"/>
              </p:ext>
            </p:extLst>
          </p:nvPr>
        </p:nvGraphicFramePr>
        <p:xfrm>
          <a:off x="1685910" y="1520102"/>
          <a:ext cx="8607876" cy="3159923"/>
        </p:xfrm>
        <a:graphic>
          <a:graphicData uri="http://schemas.openxmlformats.org/drawingml/2006/table">
            <a:tbl>
              <a:tblPr firstRow="1" bandRow="1">
                <a:tableStyleId>{C4B1156A-380E-4F78-BDF5-A606A8083BF9}</a:tableStyleId>
              </a:tblPr>
              <a:tblGrid>
                <a:gridCol w="4537596">
                  <a:extLst>
                    <a:ext uri="{9D8B030D-6E8A-4147-A177-3AD203B41FA5}">
                      <a16:colId xmlns="" xmlns:a16="http://schemas.microsoft.com/office/drawing/2014/main" val="2645275063"/>
                    </a:ext>
                  </a:extLst>
                </a:gridCol>
                <a:gridCol w="2103694">
                  <a:extLst>
                    <a:ext uri="{9D8B030D-6E8A-4147-A177-3AD203B41FA5}">
                      <a16:colId xmlns="" xmlns:a16="http://schemas.microsoft.com/office/drawing/2014/main" val="987276963"/>
                    </a:ext>
                  </a:extLst>
                </a:gridCol>
                <a:gridCol w="1966586">
                  <a:extLst>
                    <a:ext uri="{9D8B030D-6E8A-4147-A177-3AD203B41FA5}">
                      <a16:colId xmlns="" xmlns:a16="http://schemas.microsoft.com/office/drawing/2014/main" val="3604408009"/>
                    </a:ext>
                  </a:extLst>
                </a:gridCol>
              </a:tblGrid>
              <a:tr h="511921">
                <a:tc>
                  <a:txBody>
                    <a:bodyPr/>
                    <a:lstStyle/>
                    <a:p>
                      <a:endParaRPr lang="fr-CA" dirty="0"/>
                    </a:p>
                  </a:txBody>
                  <a:tcPr>
                    <a:solidFill>
                      <a:schemeClr val="accent4"/>
                    </a:solidFill>
                  </a:tcPr>
                </a:tc>
                <a:tc>
                  <a:txBody>
                    <a:bodyPr/>
                    <a:lstStyle/>
                    <a:p>
                      <a:pPr algn="ctr"/>
                      <a:r>
                        <a:rPr lang="fr-CA" b="1" dirty="0"/>
                        <a:t>Questionnaire 1</a:t>
                      </a:r>
                    </a:p>
                  </a:txBody>
                  <a:tcPr>
                    <a:solidFill>
                      <a:schemeClr val="accent4"/>
                    </a:solidFill>
                  </a:tcPr>
                </a:tc>
                <a:tc>
                  <a:txBody>
                    <a:bodyPr/>
                    <a:lstStyle/>
                    <a:p>
                      <a:pPr algn="ctr"/>
                      <a:r>
                        <a:rPr lang="fr-CA" b="1" dirty="0"/>
                        <a:t>Questionnaire 2</a:t>
                      </a:r>
                    </a:p>
                  </a:txBody>
                  <a:tcPr>
                    <a:solidFill>
                      <a:schemeClr val="accent4"/>
                    </a:solidFill>
                  </a:tcPr>
                </a:tc>
                <a:extLst>
                  <a:ext uri="{0D108BD9-81ED-4DB2-BD59-A6C34878D82A}">
                    <a16:rowId xmlns="" xmlns:a16="http://schemas.microsoft.com/office/drawing/2014/main" val="3482439736"/>
                  </a:ext>
                </a:extLst>
              </a:tr>
              <a:tr h="208686">
                <a:tc>
                  <a:txBody>
                    <a:bodyPr/>
                    <a:lstStyle/>
                    <a:p>
                      <a:r>
                        <a:rPr lang="fr-CA" dirty="0"/>
                        <a:t>Nombre de personnes non éligibles</a:t>
                      </a:r>
                    </a:p>
                  </a:txBody>
                  <a:tcPr/>
                </a:tc>
                <a:tc>
                  <a:txBody>
                    <a:bodyPr/>
                    <a:lstStyle/>
                    <a:p>
                      <a:pPr algn="ctr"/>
                      <a:r>
                        <a:rPr lang="fr-CA" dirty="0"/>
                        <a:t>4</a:t>
                      </a:r>
                    </a:p>
                  </a:txBody>
                  <a:tcPr/>
                </a:tc>
                <a:tc>
                  <a:txBody>
                    <a:bodyPr/>
                    <a:lstStyle/>
                    <a:p>
                      <a:pPr algn="ctr"/>
                      <a:r>
                        <a:rPr lang="fr-CA" dirty="0"/>
                        <a:t>0</a:t>
                      </a:r>
                    </a:p>
                  </a:txBody>
                  <a:tcPr/>
                </a:tc>
                <a:extLst>
                  <a:ext uri="{0D108BD9-81ED-4DB2-BD59-A6C34878D82A}">
                    <a16:rowId xmlns="" xmlns:a16="http://schemas.microsoft.com/office/drawing/2014/main" val="1272516913"/>
                  </a:ext>
                </a:extLst>
              </a:tr>
              <a:tr h="2086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b="0" dirty="0"/>
                        <a:t>Nombre de personnes participantes potentielles référées éligibles</a:t>
                      </a:r>
                    </a:p>
                  </a:txBody>
                  <a:tcPr/>
                </a:tc>
                <a:tc>
                  <a:txBody>
                    <a:bodyPr/>
                    <a:lstStyle/>
                    <a:p>
                      <a:pPr algn="ctr"/>
                      <a:r>
                        <a:rPr lang="fr-CA" dirty="0"/>
                        <a:t>54</a:t>
                      </a:r>
                    </a:p>
                  </a:txBody>
                  <a:tcPr/>
                </a:tc>
                <a:tc>
                  <a:txBody>
                    <a:bodyPr/>
                    <a:lstStyle/>
                    <a:p>
                      <a:pPr algn="ctr"/>
                      <a:r>
                        <a:rPr lang="fr-CA" dirty="0"/>
                        <a:t>n/a</a:t>
                      </a:r>
                    </a:p>
                  </a:txBody>
                  <a:tcPr/>
                </a:tc>
                <a:extLst>
                  <a:ext uri="{0D108BD9-81ED-4DB2-BD59-A6C34878D82A}">
                    <a16:rowId xmlns="" xmlns:a16="http://schemas.microsoft.com/office/drawing/2014/main" val="4092676683"/>
                  </a:ext>
                </a:extLst>
              </a:tr>
              <a:tr h="464029">
                <a:tc>
                  <a:txBody>
                    <a:bodyPr/>
                    <a:lstStyle/>
                    <a:p>
                      <a:r>
                        <a:rPr lang="fr-CA" dirty="0"/>
                        <a:t>Nombre de refus</a:t>
                      </a:r>
                    </a:p>
                  </a:txBody>
                  <a:tcPr/>
                </a:tc>
                <a:tc>
                  <a:txBody>
                    <a:bodyPr/>
                    <a:lstStyle/>
                    <a:p>
                      <a:pPr algn="ctr"/>
                      <a:r>
                        <a:rPr lang="fr-CA" dirty="0"/>
                        <a:t>16</a:t>
                      </a:r>
                    </a:p>
                  </a:txBody>
                  <a:tcPr/>
                </a:tc>
                <a:tc>
                  <a:txBody>
                    <a:bodyPr/>
                    <a:lstStyle/>
                    <a:p>
                      <a:pPr algn="ctr"/>
                      <a:r>
                        <a:rPr lang="fr-CA" dirty="0"/>
                        <a:t>7</a:t>
                      </a:r>
                    </a:p>
                  </a:txBody>
                  <a:tcPr/>
                </a:tc>
                <a:extLst>
                  <a:ext uri="{0D108BD9-81ED-4DB2-BD59-A6C34878D82A}">
                    <a16:rowId xmlns="" xmlns:a16="http://schemas.microsoft.com/office/drawing/2014/main" val="2167271887"/>
                  </a:ext>
                </a:extLst>
              </a:tr>
              <a:tr h="538053">
                <a:tc>
                  <a:txBody>
                    <a:bodyPr/>
                    <a:lstStyle/>
                    <a:p>
                      <a:r>
                        <a:rPr lang="fr-CA" dirty="0"/>
                        <a:t>Nombre d’absences de retour d’appel</a:t>
                      </a:r>
                    </a:p>
                  </a:txBody>
                  <a:tcPr/>
                </a:tc>
                <a:tc>
                  <a:txBody>
                    <a:bodyPr/>
                    <a:lstStyle/>
                    <a:p>
                      <a:pPr algn="ctr"/>
                      <a:r>
                        <a:rPr lang="fr-CA" dirty="0"/>
                        <a:t>7</a:t>
                      </a:r>
                    </a:p>
                  </a:txBody>
                  <a:tcPr/>
                </a:tc>
                <a:tc>
                  <a:txBody>
                    <a:bodyPr/>
                    <a:lstStyle/>
                    <a:p>
                      <a:pPr algn="ctr"/>
                      <a:r>
                        <a:rPr lang="fr-CA" dirty="0"/>
                        <a:t>4</a:t>
                      </a:r>
                    </a:p>
                  </a:txBody>
                  <a:tcPr/>
                </a:tc>
                <a:extLst>
                  <a:ext uri="{0D108BD9-81ED-4DB2-BD59-A6C34878D82A}">
                    <a16:rowId xmlns="" xmlns:a16="http://schemas.microsoft.com/office/drawing/2014/main" val="3980113115"/>
                  </a:ext>
                </a:extLst>
              </a:tr>
              <a:tr h="3537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dirty="0"/>
                        <a:t>Nombre de personnes participantes</a:t>
                      </a:r>
                    </a:p>
                    <a:p>
                      <a:endParaRPr lang="fr-CA" dirty="0"/>
                    </a:p>
                  </a:txBody>
                  <a:tcPr/>
                </a:tc>
                <a:tc>
                  <a:txBody>
                    <a:bodyPr/>
                    <a:lstStyle/>
                    <a:p>
                      <a:pPr algn="ctr"/>
                      <a:r>
                        <a:rPr lang="fr-CA" dirty="0"/>
                        <a:t>31</a:t>
                      </a:r>
                    </a:p>
                  </a:txBody>
                  <a:tcPr/>
                </a:tc>
                <a:tc>
                  <a:txBody>
                    <a:bodyPr/>
                    <a:lstStyle/>
                    <a:p>
                      <a:pPr algn="ctr"/>
                      <a:r>
                        <a:rPr lang="fr-CA" dirty="0"/>
                        <a:t>20</a:t>
                      </a:r>
                    </a:p>
                  </a:txBody>
                  <a:tcPr/>
                </a:tc>
                <a:extLst>
                  <a:ext uri="{0D108BD9-81ED-4DB2-BD59-A6C34878D82A}">
                    <a16:rowId xmlns="" xmlns:a16="http://schemas.microsoft.com/office/drawing/2014/main" val="757544565"/>
                  </a:ext>
                </a:extLst>
              </a:tr>
            </a:tbl>
          </a:graphicData>
        </a:graphic>
      </p:graphicFrame>
    </p:spTree>
    <p:extLst>
      <p:ext uri="{BB962C8B-B14F-4D97-AF65-F5344CB8AC3E}">
        <p14:creationId xmlns:p14="http://schemas.microsoft.com/office/powerpoint/2010/main" val="3337011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 xmlns:a16="http://schemas.microsoft.com/office/drawing/2014/main" id="{0E30439A-8A5B-46EC-8283-9B6B031D40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 xmlns:a16="http://schemas.microsoft.com/office/drawing/2014/main" id="{5CEAD642-85CF-4750-8432-7C80C901F0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 xmlns:a16="http://schemas.microsoft.com/office/drawing/2014/main" id="{FA33EEAE-15D5-4119-8C1E-89D943F911E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 xmlns:a16="http://schemas.microsoft.com/office/drawing/2014/main" id="{730D8B3B-9B80-4025-B934-26DC7D7CD2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 xmlns:a16="http://schemas.microsoft.com/office/drawing/2014/main" id="{B5A1B09C-1565-46F8-B70F-621C5EB48A0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57BE9505-D633-F645-3E80-5671238575B5}"/>
              </a:ext>
            </a:extLst>
          </p:cNvPr>
          <p:cNvSpPr>
            <a:spLocks noGrp="1"/>
          </p:cNvSpPr>
          <p:nvPr>
            <p:ph type="title"/>
          </p:nvPr>
        </p:nvSpPr>
        <p:spPr>
          <a:xfrm>
            <a:off x="1386865" y="818984"/>
            <a:ext cx="7199317" cy="3268520"/>
          </a:xfrm>
        </p:spPr>
        <p:txBody>
          <a:bodyPr vert="horz" lIns="91440" tIns="45720" rIns="91440" bIns="45720" rtlCol="0" anchor="b">
            <a:normAutofit/>
          </a:bodyPr>
          <a:lstStyle/>
          <a:p>
            <a:pPr algn="r"/>
            <a:r>
              <a:rPr lang="fr-CA" dirty="0">
                <a:solidFill>
                  <a:schemeClr val="bg1"/>
                </a:solidFill>
                <a:ea typeface="+mj-lt"/>
                <a:cs typeface="+mj-lt"/>
              </a:rPr>
              <a:t>Profil sociodémographique des personnes répondantes</a:t>
            </a:r>
            <a:r>
              <a:rPr lang="fr-CA" sz="4800" dirty="0">
                <a:ea typeface="+mj-lt"/>
                <a:cs typeface="+mj-lt"/>
              </a:rPr>
              <a:t> </a:t>
            </a:r>
            <a:endParaRPr lang="fr-FR" dirty="0"/>
          </a:p>
        </p:txBody>
      </p:sp>
      <p:sp>
        <p:nvSpPr>
          <p:cNvPr id="27" name="Rectangle 26">
            <a:extLst>
              <a:ext uri="{FF2B5EF4-FFF2-40B4-BE49-F238E27FC236}">
                <a16:creationId xmlns="" xmlns:a16="http://schemas.microsoft.com/office/drawing/2014/main" id="{8C516CC8-80AC-446C-A56E-9F54B721040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 xmlns:a16="http://schemas.microsoft.com/office/drawing/2014/main" id="{53947E58-F088-49F1-A3D1-DEA690192E8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0951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979E27D9-03C7-44E2-9FF8-15D0C8506A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514097" y="346576"/>
            <a:ext cx="9688296" cy="711636"/>
          </a:xfrm>
        </p:spPr>
        <p:txBody>
          <a:bodyPr anchor="b">
            <a:normAutofit/>
          </a:bodyPr>
          <a:lstStyle/>
          <a:p>
            <a:r>
              <a:rPr lang="fr-CA" sz="3600" dirty="0">
                <a:ea typeface="Calibri Light"/>
                <a:cs typeface="Calibri Light"/>
              </a:rPr>
              <a:t>Sexe des personnes participantes</a:t>
            </a:r>
            <a:endParaRPr lang="fr-CA" sz="3600" dirty="0"/>
          </a:p>
        </p:txBody>
      </p:sp>
      <p:sp>
        <p:nvSpPr>
          <p:cNvPr id="3" name="Espace réservé du contenu 2">
            <a:extLst>
              <a:ext uri="{FF2B5EF4-FFF2-40B4-BE49-F238E27FC236}">
                <a16:creationId xmlns="" xmlns:a16="http://schemas.microsoft.com/office/drawing/2014/main" id="{57826607-4042-EE19-5882-F0E68A6841FB}"/>
              </a:ext>
            </a:extLst>
          </p:cNvPr>
          <p:cNvSpPr>
            <a:spLocks noGrp="1"/>
          </p:cNvSpPr>
          <p:nvPr>
            <p:ph idx="1"/>
          </p:nvPr>
        </p:nvSpPr>
        <p:spPr>
          <a:xfrm>
            <a:off x="1136397" y="2418409"/>
            <a:ext cx="9688296" cy="3454358"/>
          </a:xfrm>
        </p:spPr>
        <p:txBody>
          <a:bodyPr anchor="t">
            <a:normAutofit/>
          </a:bodyPr>
          <a:lstStyle/>
          <a:p>
            <a:endParaRPr lang="fr-CA" sz="2000" dirty="0">
              <a:cs typeface="Calibri"/>
            </a:endParaRPr>
          </a:p>
          <a:p>
            <a:pPr lvl="1"/>
            <a:endParaRPr lang="fr-CA" sz="1600" dirty="0">
              <a:ea typeface="+mn-lt"/>
              <a:cs typeface="+mn-lt"/>
            </a:endParaRPr>
          </a:p>
          <a:p>
            <a:pPr lvl="1"/>
            <a:endParaRPr lang="fr-CA" sz="1600" dirty="0">
              <a:cs typeface="Calibri"/>
            </a:endParaRPr>
          </a:p>
        </p:txBody>
      </p:sp>
      <p:sp>
        <p:nvSpPr>
          <p:cNvPr id="10" name="Rectangle 9">
            <a:extLst>
              <a:ext uri="{FF2B5EF4-FFF2-40B4-BE49-F238E27FC236}">
                <a16:creationId xmlns="" xmlns:a16="http://schemas.microsoft.com/office/drawing/2014/main" id="{EEBF1590-3B36-48EE-A89D-3B6F3CB256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AC8F6C8C-AB5A-4548-942D-E3FD40ACBC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Graphique 14">
            <a:extLst>
              <a:ext uri="{FF2B5EF4-FFF2-40B4-BE49-F238E27FC236}">
                <a16:creationId xmlns="" xmlns:a16="http://schemas.microsoft.com/office/drawing/2014/main" id="{F18A1ABD-5F6D-42C6-A5D4-4F7792415828}"/>
              </a:ext>
            </a:extLst>
          </p:cNvPr>
          <p:cNvGraphicFramePr>
            <a:graphicFrameLocks/>
          </p:cNvGraphicFramePr>
          <p:nvPr>
            <p:extLst>
              <p:ext uri="{D42A27DB-BD31-4B8C-83A1-F6EECF244321}">
                <p14:modId xmlns:p14="http://schemas.microsoft.com/office/powerpoint/2010/main" val="1129612550"/>
              </p:ext>
            </p:extLst>
          </p:nvPr>
        </p:nvGraphicFramePr>
        <p:xfrm>
          <a:off x="1136397" y="1290181"/>
          <a:ext cx="9688296" cy="48976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71563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979E27D9-03C7-44E2-9FF8-15D0C8506A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514097" y="346576"/>
            <a:ext cx="9688296" cy="711636"/>
          </a:xfrm>
        </p:spPr>
        <p:txBody>
          <a:bodyPr anchor="b">
            <a:normAutofit/>
          </a:bodyPr>
          <a:lstStyle/>
          <a:p>
            <a:r>
              <a:rPr lang="fr-CA" sz="3600" dirty="0">
                <a:ea typeface="Calibri Light"/>
                <a:cs typeface="Calibri Light"/>
              </a:rPr>
              <a:t>Âge des personnes participantes</a:t>
            </a:r>
            <a:endParaRPr lang="fr-CA" sz="3600" dirty="0"/>
          </a:p>
        </p:txBody>
      </p:sp>
      <p:sp>
        <p:nvSpPr>
          <p:cNvPr id="3" name="Espace réservé du contenu 2">
            <a:extLst>
              <a:ext uri="{FF2B5EF4-FFF2-40B4-BE49-F238E27FC236}">
                <a16:creationId xmlns="" xmlns:a16="http://schemas.microsoft.com/office/drawing/2014/main" id="{57826607-4042-EE19-5882-F0E68A6841FB}"/>
              </a:ext>
            </a:extLst>
          </p:cNvPr>
          <p:cNvSpPr>
            <a:spLocks noGrp="1"/>
          </p:cNvSpPr>
          <p:nvPr>
            <p:ph idx="1"/>
          </p:nvPr>
        </p:nvSpPr>
        <p:spPr>
          <a:xfrm>
            <a:off x="1136397" y="2418409"/>
            <a:ext cx="9688296" cy="3454358"/>
          </a:xfrm>
        </p:spPr>
        <p:txBody>
          <a:bodyPr anchor="t">
            <a:normAutofit/>
          </a:bodyPr>
          <a:lstStyle/>
          <a:p>
            <a:endParaRPr lang="fr-CA" sz="2000" dirty="0">
              <a:cs typeface="Calibri"/>
            </a:endParaRPr>
          </a:p>
          <a:p>
            <a:pPr lvl="1"/>
            <a:endParaRPr lang="fr-CA" sz="1600" dirty="0">
              <a:ea typeface="+mn-lt"/>
              <a:cs typeface="+mn-lt"/>
            </a:endParaRPr>
          </a:p>
          <a:p>
            <a:pPr lvl="1"/>
            <a:endParaRPr lang="fr-CA" sz="1600" dirty="0">
              <a:cs typeface="Calibri"/>
            </a:endParaRPr>
          </a:p>
        </p:txBody>
      </p:sp>
      <p:sp>
        <p:nvSpPr>
          <p:cNvPr id="10" name="Rectangle 9">
            <a:extLst>
              <a:ext uri="{FF2B5EF4-FFF2-40B4-BE49-F238E27FC236}">
                <a16:creationId xmlns="" xmlns:a16="http://schemas.microsoft.com/office/drawing/2014/main" id="{EEBF1590-3B36-48EE-A89D-3B6F3CB256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AC8F6C8C-AB5A-4548-942D-E3FD40ACBC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Graphique 10">
            <a:extLst>
              <a:ext uri="{FF2B5EF4-FFF2-40B4-BE49-F238E27FC236}">
                <a16:creationId xmlns="" xmlns:a16="http://schemas.microsoft.com/office/drawing/2014/main" id="{90AF351E-C1F3-46BC-93FC-8242F0A8BE97}"/>
              </a:ext>
            </a:extLst>
          </p:cNvPr>
          <p:cNvGraphicFramePr>
            <a:graphicFrameLocks/>
          </p:cNvGraphicFramePr>
          <p:nvPr>
            <p:extLst>
              <p:ext uri="{D42A27DB-BD31-4B8C-83A1-F6EECF244321}">
                <p14:modId xmlns:p14="http://schemas.microsoft.com/office/powerpoint/2010/main" val="2587570973"/>
              </p:ext>
            </p:extLst>
          </p:nvPr>
        </p:nvGraphicFramePr>
        <p:xfrm>
          <a:off x="1136397" y="1152395"/>
          <a:ext cx="9688296" cy="52479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4849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979E27D9-03C7-44E2-9FF8-15D0C8506A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183896" y="76041"/>
            <a:ext cx="9976103" cy="909192"/>
          </a:xfrm>
        </p:spPr>
        <p:txBody>
          <a:bodyPr anchor="b">
            <a:normAutofit fontScale="90000"/>
          </a:bodyPr>
          <a:lstStyle/>
          <a:p>
            <a:r>
              <a:rPr lang="fr-CA" sz="4000" dirty="0">
                <a:ea typeface="Calibri Light"/>
                <a:cs typeface="Calibri Light"/>
              </a:rPr>
              <a:t>Niveau de scolarité des personnes participantes</a:t>
            </a:r>
          </a:p>
        </p:txBody>
      </p:sp>
      <p:sp>
        <p:nvSpPr>
          <p:cNvPr id="3" name="Espace réservé du contenu 2">
            <a:extLst>
              <a:ext uri="{FF2B5EF4-FFF2-40B4-BE49-F238E27FC236}">
                <a16:creationId xmlns="" xmlns:a16="http://schemas.microsoft.com/office/drawing/2014/main" id="{57826607-4042-EE19-5882-F0E68A6841FB}"/>
              </a:ext>
            </a:extLst>
          </p:cNvPr>
          <p:cNvSpPr>
            <a:spLocks noGrp="1"/>
          </p:cNvSpPr>
          <p:nvPr>
            <p:ph idx="1"/>
          </p:nvPr>
        </p:nvSpPr>
        <p:spPr>
          <a:xfrm>
            <a:off x="1136397" y="2418409"/>
            <a:ext cx="9688296" cy="3454358"/>
          </a:xfrm>
        </p:spPr>
        <p:txBody>
          <a:bodyPr anchor="t">
            <a:normAutofit/>
          </a:bodyPr>
          <a:lstStyle/>
          <a:p>
            <a:endParaRPr lang="fr-CA" sz="2000">
              <a:cs typeface="Calibri"/>
            </a:endParaRPr>
          </a:p>
          <a:p>
            <a:pPr lvl="1"/>
            <a:endParaRPr lang="fr-CA" sz="1600">
              <a:ea typeface="+mn-lt"/>
              <a:cs typeface="+mn-lt"/>
            </a:endParaRPr>
          </a:p>
          <a:p>
            <a:pPr lvl="1"/>
            <a:endParaRPr lang="fr-CA" sz="1600">
              <a:cs typeface="Calibri"/>
            </a:endParaRPr>
          </a:p>
        </p:txBody>
      </p:sp>
      <p:sp>
        <p:nvSpPr>
          <p:cNvPr id="10" name="Rectangle 9">
            <a:extLst>
              <a:ext uri="{FF2B5EF4-FFF2-40B4-BE49-F238E27FC236}">
                <a16:creationId xmlns="" xmlns:a16="http://schemas.microsoft.com/office/drawing/2014/main" id="{EEBF1590-3B36-48EE-A89D-3B6F3CB256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AC8F6C8C-AB5A-4548-942D-E3FD40ACBC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Graphique 12">
            <a:extLst>
              <a:ext uri="{FF2B5EF4-FFF2-40B4-BE49-F238E27FC236}">
                <a16:creationId xmlns="" xmlns:a16="http://schemas.microsoft.com/office/drawing/2014/main" id="{DD457EF1-7D27-4FF7-B916-2971A6DFEB0B}"/>
              </a:ext>
            </a:extLst>
          </p:cNvPr>
          <p:cNvGraphicFramePr>
            <a:graphicFrameLocks/>
          </p:cNvGraphicFramePr>
          <p:nvPr>
            <p:extLst>
              <p:ext uri="{D42A27DB-BD31-4B8C-83A1-F6EECF244321}">
                <p14:modId xmlns:p14="http://schemas.microsoft.com/office/powerpoint/2010/main" val="1415284541"/>
              </p:ext>
            </p:extLst>
          </p:nvPr>
        </p:nvGraphicFramePr>
        <p:xfrm>
          <a:off x="1136397" y="1265128"/>
          <a:ext cx="9688296" cy="49728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47109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979E27D9-03C7-44E2-9FF8-15D0C8506A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133096" y="76041"/>
            <a:ext cx="11904415" cy="909192"/>
          </a:xfrm>
        </p:spPr>
        <p:txBody>
          <a:bodyPr anchor="b">
            <a:normAutofit fontScale="90000"/>
          </a:bodyPr>
          <a:lstStyle/>
          <a:p>
            <a:r>
              <a:rPr lang="fr-CA" sz="3600" dirty="0">
                <a:ea typeface="Calibri Light"/>
                <a:cs typeface="Calibri Light"/>
              </a:rPr>
              <a:t>Revenus des personnes participantes et comparables régionaux</a:t>
            </a:r>
          </a:p>
        </p:txBody>
      </p:sp>
      <p:sp>
        <p:nvSpPr>
          <p:cNvPr id="10" name="Rectangle 9">
            <a:extLst>
              <a:ext uri="{FF2B5EF4-FFF2-40B4-BE49-F238E27FC236}">
                <a16:creationId xmlns="" xmlns:a16="http://schemas.microsoft.com/office/drawing/2014/main" id="{EEBF1590-3B36-48EE-A89D-3B6F3CB256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AC8F6C8C-AB5A-4548-942D-E3FD40ACBC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Graphique 12">
            <a:extLst>
              <a:ext uri="{FF2B5EF4-FFF2-40B4-BE49-F238E27FC236}">
                <a16:creationId xmlns="" xmlns:a16="http://schemas.microsoft.com/office/drawing/2014/main" id="{7A5E63DA-2103-4D81-BD4A-B253A893A67B}"/>
              </a:ext>
            </a:extLst>
          </p:cNvPr>
          <p:cNvGraphicFramePr>
            <a:graphicFrameLocks/>
          </p:cNvGraphicFramePr>
          <p:nvPr>
            <p:extLst>
              <p:ext uri="{D42A27DB-BD31-4B8C-83A1-F6EECF244321}">
                <p14:modId xmlns:p14="http://schemas.microsoft.com/office/powerpoint/2010/main" val="1311573103"/>
              </p:ext>
            </p:extLst>
          </p:nvPr>
        </p:nvGraphicFramePr>
        <p:xfrm>
          <a:off x="154489" y="985233"/>
          <a:ext cx="11904415" cy="4787770"/>
        </p:xfrm>
        <a:graphic>
          <a:graphicData uri="http://schemas.openxmlformats.org/drawingml/2006/chart">
            <c:chart xmlns:c="http://schemas.openxmlformats.org/drawingml/2006/chart" xmlns:r="http://schemas.openxmlformats.org/officeDocument/2006/relationships" r:id="rId3"/>
          </a:graphicData>
        </a:graphic>
      </p:graphicFrame>
      <p:sp>
        <p:nvSpPr>
          <p:cNvPr id="6" name="ZoneTexte 5">
            <a:extLst>
              <a:ext uri="{FF2B5EF4-FFF2-40B4-BE49-F238E27FC236}">
                <a16:creationId xmlns="" xmlns:a16="http://schemas.microsoft.com/office/drawing/2014/main" id="{BB6C2B7B-5CFB-48DF-AAA4-B83BC66B2A0E}"/>
              </a:ext>
            </a:extLst>
          </p:cNvPr>
          <p:cNvSpPr txBox="1"/>
          <p:nvPr/>
        </p:nvSpPr>
        <p:spPr>
          <a:xfrm>
            <a:off x="5813947" y="5934938"/>
            <a:ext cx="6378051" cy="523220"/>
          </a:xfrm>
          <a:prstGeom prst="rect">
            <a:avLst/>
          </a:prstGeom>
          <a:noFill/>
        </p:spPr>
        <p:txBody>
          <a:bodyPr wrap="square" rtlCol="0">
            <a:spAutoFit/>
          </a:bodyPr>
          <a:lstStyle/>
          <a:p>
            <a:pPr algn="r"/>
            <a:r>
              <a:rPr lang="fr-CA" sz="1400" dirty="0"/>
              <a:t>Données de Lanaudière issues du Recensement de 2016</a:t>
            </a:r>
          </a:p>
          <a:p>
            <a:pPr algn="r"/>
            <a:r>
              <a:rPr lang="fr-CA" sz="1400" dirty="0"/>
              <a:t>Revenu du ménage avant impôt</a:t>
            </a:r>
          </a:p>
        </p:txBody>
      </p:sp>
    </p:spTree>
    <p:extLst>
      <p:ext uri="{BB962C8B-B14F-4D97-AF65-F5344CB8AC3E}">
        <p14:creationId xmlns:p14="http://schemas.microsoft.com/office/powerpoint/2010/main" val="2657923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DEE2AD96-B495-4E06-9291-B71706F728C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53CF6D67-C5A8-4ADD-9E8E-1E38CA1D31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 xmlns:a16="http://schemas.microsoft.com/office/drawing/2014/main" id="{86909FA0-B515-4681-B7A8-FA281D133B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 xmlns:a16="http://schemas.microsoft.com/office/drawing/2014/main" id="{21C9FE86-FCC3-4A31-AA1C-C882262B7FE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 xmlns:a16="http://schemas.microsoft.com/office/drawing/2014/main" id="{7D96243B-ECED-4B71-8E06-AE9A285EAD2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 xmlns:a16="http://schemas.microsoft.com/office/drawing/2014/main" id="{A09989E4-EFDC-4A90-A633-E0525FB413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1F75B3A5-A127-0361-40C7-ECF6C0969F0D}"/>
              </a:ext>
            </a:extLst>
          </p:cNvPr>
          <p:cNvSpPr>
            <a:spLocks noGrp="1"/>
          </p:cNvSpPr>
          <p:nvPr>
            <p:ph type="title"/>
          </p:nvPr>
        </p:nvSpPr>
        <p:spPr>
          <a:xfrm>
            <a:off x="826396" y="586855"/>
            <a:ext cx="4230100" cy="3387497"/>
          </a:xfrm>
        </p:spPr>
        <p:txBody>
          <a:bodyPr anchor="b">
            <a:normAutofit/>
          </a:bodyPr>
          <a:lstStyle/>
          <a:p>
            <a:pPr algn="r"/>
            <a:r>
              <a:rPr lang="fr-CA" sz="4000" dirty="0">
                <a:solidFill>
                  <a:srgbClr val="FFFFFF"/>
                </a:solidFill>
                <a:cs typeface="Calibri Light"/>
              </a:rPr>
              <a:t>Équipe du projet de recherche évaluative</a:t>
            </a:r>
            <a:endParaRPr lang="fr-CA" sz="4000" dirty="0">
              <a:solidFill>
                <a:srgbClr val="FFFFFF"/>
              </a:solidFill>
            </a:endParaRPr>
          </a:p>
        </p:txBody>
      </p:sp>
      <p:sp>
        <p:nvSpPr>
          <p:cNvPr id="3" name="Espace réservé du contenu 2">
            <a:extLst>
              <a:ext uri="{FF2B5EF4-FFF2-40B4-BE49-F238E27FC236}">
                <a16:creationId xmlns="" xmlns:a16="http://schemas.microsoft.com/office/drawing/2014/main" id="{0D2A7DCC-CA3F-709C-AB00-FA4FDD64F9CC}"/>
              </a:ext>
            </a:extLst>
          </p:cNvPr>
          <p:cNvSpPr>
            <a:spLocks noGrp="1"/>
          </p:cNvSpPr>
          <p:nvPr>
            <p:ph idx="1"/>
          </p:nvPr>
        </p:nvSpPr>
        <p:spPr>
          <a:xfrm>
            <a:off x="5752704" y="649480"/>
            <a:ext cx="6078512" cy="5546047"/>
          </a:xfrm>
        </p:spPr>
        <p:txBody>
          <a:bodyPr vert="horz" lIns="91440" tIns="45720" rIns="91440" bIns="45720" rtlCol="0" anchor="ctr">
            <a:normAutofit/>
          </a:bodyPr>
          <a:lstStyle/>
          <a:p>
            <a:r>
              <a:rPr lang="fr-CA" sz="2000" dirty="0">
                <a:cs typeface="Calibri"/>
              </a:rPr>
              <a:t>Dr Daniel Paquette, MD., MBA., M.Sc., FRCPC</a:t>
            </a:r>
          </a:p>
          <a:p>
            <a:r>
              <a:rPr lang="fr-CA" sz="2000" dirty="0">
                <a:cs typeface="Calibri"/>
              </a:rPr>
              <a:t>Dr Fabien Gagnon, MD, M.Sc., CSPQ</a:t>
            </a:r>
          </a:p>
          <a:p>
            <a:r>
              <a:rPr lang="fr-CA" sz="2000" dirty="0">
                <a:cs typeface="Calibri"/>
              </a:rPr>
              <a:t>Carol-Anne Roy-Chevalier, Bc.Sc.inf., M.Sc.</a:t>
            </a:r>
          </a:p>
          <a:p>
            <a:pPr marL="0" indent="0">
              <a:buNone/>
            </a:pPr>
            <a:endParaRPr lang="fr-CA" sz="2000" dirty="0">
              <a:cs typeface="Calibri"/>
            </a:endParaRPr>
          </a:p>
          <a:p>
            <a:endParaRPr lang="fr-CA" sz="2000" dirty="0">
              <a:cs typeface="Calibri"/>
            </a:endParaRPr>
          </a:p>
          <a:p>
            <a:pPr marL="0" indent="0">
              <a:buNone/>
            </a:pPr>
            <a:endParaRPr lang="fr-CA" sz="2000" dirty="0">
              <a:cs typeface="Calibri"/>
            </a:endParaRPr>
          </a:p>
        </p:txBody>
      </p:sp>
    </p:spTree>
    <p:extLst>
      <p:ext uri="{BB962C8B-B14F-4D97-AF65-F5344CB8AC3E}">
        <p14:creationId xmlns:p14="http://schemas.microsoft.com/office/powerpoint/2010/main" val="1518901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 xmlns:a16="http://schemas.microsoft.com/office/drawing/2014/main" id="{6715E749-548E-E428-4F6A-8F93DB276640}"/>
              </a:ext>
            </a:extLst>
          </p:cNvPr>
          <p:cNvSpPr/>
          <p:nvPr/>
        </p:nvSpPr>
        <p:spPr>
          <a:xfrm>
            <a:off x="91721" y="1714499"/>
            <a:ext cx="5997222" cy="50235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a:extLst>
              <a:ext uri="{FF2B5EF4-FFF2-40B4-BE49-F238E27FC236}">
                <a16:creationId xmlns="" xmlns:a16="http://schemas.microsoft.com/office/drawing/2014/main" id="{70471836-FEC1-E92A-37F0-E266984C927B}"/>
              </a:ext>
            </a:extLst>
          </p:cNvPr>
          <p:cNvSpPr/>
          <p:nvPr/>
        </p:nvSpPr>
        <p:spPr>
          <a:xfrm>
            <a:off x="6208889" y="1715938"/>
            <a:ext cx="5863165" cy="50235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0" name="Rectangle 69">
            <a:extLst>
              <a:ext uri="{FF2B5EF4-FFF2-40B4-BE49-F238E27FC236}">
                <a16:creationId xmlns=""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1371599" y="294538"/>
            <a:ext cx="9895951" cy="1033669"/>
          </a:xfrm>
        </p:spPr>
        <p:txBody>
          <a:bodyPr vert="horz" lIns="91440" tIns="45720" rIns="91440" bIns="45720" rtlCol="0" anchor="ctr">
            <a:noAutofit/>
          </a:bodyPr>
          <a:lstStyle/>
          <a:p>
            <a:r>
              <a:rPr lang="fr-CA" sz="3200">
                <a:solidFill>
                  <a:srgbClr val="FFFFFF"/>
                </a:solidFill>
                <a:ea typeface="Calibri Light"/>
                <a:cs typeface="Calibri Light"/>
              </a:rPr>
              <a:t>Statut de fumeur</a:t>
            </a:r>
          </a:p>
        </p:txBody>
      </p:sp>
      <p:sp>
        <p:nvSpPr>
          <p:cNvPr id="3" name="Espace réservé du contenu 2">
            <a:extLst>
              <a:ext uri="{FF2B5EF4-FFF2-40B4-BE49-F238E27FC236}">
                <a16:creationId xmlns="" xmlns:a16="http://schemas.microsoft.com/office/drawing/2014/main" id="{57826607-4042-EE19-5882-F0E68A6841FB}"/>
              </a:ext>
            </a:extLst>
          </p:cNvPr>
          <p:cNvSpPr>
            <a:spLocks noGrp="1"/>
          </p:cNvSpPr>
          <p:nvPr>
            <p:ph idx="1"/>
          </p:nvPr>
        </p:nvSpPr>
        <p:spPr>
          <a:xfrm>
            <a:off x="1371599" y="2318197"/>
            <a:ext cx="9724031" cy="3683358"/>
          </a:xfrm>
        </p:spPr>
        <p:txBody>
          <a:bodyPr anchor="ctr">
            <a:normAutofit/>
          </a:bodyPr>
          <a:lstStyle/>
          <a:p>
            <a:endParaRPr lang="fr-CA" sz="2000">
              <a:cs typeface="Calibri"/>
            </a:endParaRPr>
          </a:p>
          <a:p>
            <a:pPr lvl="1"/>
            <a:endParaRPr lang="fr-CA" sz="2000">
              <a:ea typeface="+mn-lt"/>
              <a:cs typeface="+mn-lt"/>
            </a:endParaRPr>
          </a:p>
          <a:p>
            <a:pPr lvl="1"/>
            <a:endParaRPr lang="fr-CA" sz="2000">
              <a:cs typeface="Calibri"/>
            </a:endParaRPr>
          </a:p>
        </p:txBody>
      </p:sp>
      <p:sp>
        <p:nvSpPr>
          <p:cNvPr id="7" name="ZoneTexte 6">
            <a:extLst>
              <a:ext uri="{FF2B5EF4-FFF2-40B4-BE49-F238E27FC236}">
                <a16:creationId xmlns="" xmlns:a16="http://schemas.microsoft.com/office/drawing/2014/main" id="{5F46F052-CBF4-F0FD-B4AD-49998BDF3A0A}"/>
              </a:ext>
            </a:extLst>
          </p:cNvPr>
          <p:cNvSpPr txBox="1"/>
          <p:nvPr/>
        </p:nvSpPr>
        <p:spPr>
          <a:xfrm>
            <a:off x="91722" y="1827390"/>
            <a:ext cx="599016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CA">
                <a:cs typeface="Calibri"/>
              </a:rPr>
              <a:t>Pré-intervention</a:t>
            </a:r>
            <a:endParaRPr lang="fr-CA"/>
          </a:p>
        </p:txBody>
      </p:sp>
      <p:sp>
        <p:nvSpPr>
          <p:cNvPr id="6" name="ZoneTexte 5">
            <a:extLst>
              <a:ext uri="{FF2B5EF4-FFF2-40B4-BE49-F238E27FC236}">
                <a16:creationId xmlns="" xmlns:a16="http://schemas.microsoft.com/office/drawing/2014/main" id="{66213162-BB66-A13D-B659-B97FB5024FB1}"/>
              </a:ext>
            </a:extLst>
          </p:cNvPr>
          <p:cNvSpPr txBox="1"/>
          <p:nvPr/>
        </p:nvSpPr>
        <p:spPr>
          <a:xfrm>
            <a:off x="6230056" y="1827389"/>
            <a:ext cx="586316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CA">
                <a:cs typeface="Calibri"/>
              </a:rPr>
              <a:t>Post-intervention</a:t>
            </a:r>
            <a:endParaRPr lang="fr-CA"/>
          </a:p>
        </p:txBody>
      </p:sp>
      <p:graphicFrame>
        <p:nvGraphicFramePr>
          <p:cNvPr id="17" name="Graphique 16">
            <a:extLst>
              <a:ext uri="{FF2B5EF4-FFF2-40B4-BE49-F238E27FC236}">
                <a16:creationId xmlns="" xmlns:a16="http://schemas.microsoft.com/office/drawing/2014/main" id="{84C5B104-DBB3-4A4F-9294-299ADA14C110}"/>
              </a:ext>
            </a:extLst>
          </p:cNvPr>
          <p:cNvGraphicFramePr>
            <a:graphicFrameLocks/>
          </p:cNvGraphicFramePr>
          <p:nvPr>
            <p:extLst>
              <p:ext uri="{D42A27DB-BD31-4B8C-83A1-F6EECF244321}">
                <p14:modId xmlns:p14="http://schemas.microsoft.com/office/powerpoint/2010/main" val="3223407368"/>
              </p:ext>
            </p:extLst>
          </p:nvPr>
        </p:nvGraphicFramePr>
        <p:xfrm>
          <a:off x="6526451" y="2489612"/>
          <a:ext cx="5367521" cy="38077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Graphique 15">
            <a:extLst>
              <a:ext uri="{FF2B5EF4-FFF2-40B4-BE49-F238E27FC236}">
                <a16:creationId xmlns="" xmlns:a16="http://schemas.microsoft.com/office/drawing/2014/main" id="{53857F12-5524-4124-A9CB-139A32D6484D}"/>
              </a:ext>
            </a:extLst>
          </p:cNvPr>
          <p:cNvGraphicFramePr>
            <a:graphicFrameLocks/>
          </p:cNvGraphicFramePr>
          <p:nvPr>
            <p:extLst>
              <p:ext uri="{D42A27DB-BD31-4B8C-83A1-F6EECF244321}">
                <p14:modId xmlns:p14="http://schemas.microsoft.com/office/powerpoint/2010/main" val="3950443985"/>
              </p:ext>
            </p:extLst>
          </p:nvPr>
        </p:nvGraphicFramePr>
        <p:xfrm>
          <a:off x="530231" y="2489612"/>
          <a:ext cx="5154852" cy="380778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8161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 xmlns:a16="http://schemas.microsoft.com/office/drawing/2014/main" id="{0E30439A-8A5B-46EC-8283-9B6B031D40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 xmlns:a16="http://schemas.microsoft.com/office/drawing/2014/main" id="{5CEAD642-85CF-4750-8432-7C80C901F0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 xmlns:a16="http://schemas.microsoft.com/office/drawing/2014/main" id="{FA33EEAE-15D5-4119-8C1E-89D943F911E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 xmlns:a16="http://schemas.microsoft.com/office/drawing/2014/main" id="{730D8B3B-9B80-4025-B934-26DC7D7CD2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 xmlns:a16="http://schemas.microsoft.com/office/drawing/2014/main" id="{B5A1B09C-1565-46F8-B70F-621C5EB48A0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57BE9505-D633-F645-3E80-5671238575B5}"/>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fr-CA">
                <a:solidFill>
                  <a:schemeClr val="bg1"/>
                </a:solidFill>
                <a:ea typeface="+mj-lt"/>
                <a:cs typeface="+mj-lt"/>
              </a:rPr>
              <a:t>Données sur les connaissances</a:t>
            </a:r>
            <a:r>
              <a:rPr lang="fr-CA" sz="4800">
                <a:ea typeface="+mj-lt"/>
                <a:cs typeface="+mj-lt"/>
              </a:rPr>
              <a:t> </a:t>
            </a:r>
            <a:endParaRPr lang="fr-FR"/>
          </a:p>
        </p:txBody>
      </p:sp>
      <p:sp>
        <p:nvSpPr>
          <p:cNvPr id="27" name="Rectangle 26">
            <a:extLst>
              <a:ext uri="{FF2B5EF4-FFF2-40B4-BE49-F238E27FC236}">
                <a16:creationId xmlns="" xmlns:a16="http://schemas.microsoft.com/office/drawing/2014/main" id="{8C516CC8-80AC-446C-A56E-9F54B721040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 xmlns:a16="http://schemas.microsoft.com/office/drawing/2014/main" id="{53947E58-F088-49F1-A3D1-DEA690192E8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5231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1371599" y="294538"/>
            <a:ext cx="9895951" cy="1033669"/>
          </a:xfrm>
        </p:spPr>
        <p:txBody>
          <a:bodyPr>
            <a:normAutofit/>
          </a:bodyPr>
          <a:lstStyle/>
          <a:p>
            <a:r>
              <a:rPr lang="fr-CA" sz="4000">
                <a:solidFill>
                  <a:srgbClr val="FFFFFF"/>
                </a:solidFill>
                <a:ea typeface="Calibri Light"/>
                <a:cs typeface="Calibri Light"/>
              </a:rPr>
              <a:t>Avez-vous déjà entendu parler du radon?</a:t>
            </a:r>
          </a:p>
        </p:txBody>
      </p:sp>
      <p:sp>
        <p:nvSpPr>
          <p:cNvPr id="3" name="Espace réservé du contenu 2">
            <a:extLst>
              <a:ext uri="{FF2B5EF4-FFF2-40B4-BE49-F238E27FC236}">
                <a16:creationId xmlns="" xmlns:a16="http://schemas.microsoft.com/office/drawing/2014/main" id="{57826607-4042-EE19-5882-F0E68A6841FB}"/>
              </a:ext>
            </a:extLst>
          </p:cNvPr>
          <p:cNvSpPr>
            <a:spLocks noGrp="1"/>
          </p:cNvSpPr>
          <p:nvPr>
            <p:ph idx="1"/>
          </p:nvPr>
        </p:nvSpPr>
        <p:spPr>
          <a:xfrm>
            <a:off x="1371599" y="2318197"/>
            <a:ext cx="9724031" cy="3683358"/>
          </a:xfrm>
        </p:spPr>
        <p:txBody>
          <a:bodyPr anchor="ctr">
            <a:normAutofit/>
          </a:bodyPr>
          <a:lstStyle/>
          <a:p>
            <a:endParaRPr lang="fr-CA" sz="2000">
              <a:cs typeface="Calibri"/>
            </a:endParaRPr>
          </a:p>
          <a:p>
            <a:pPr lvl="1"/>
            <a:endParaRPr lang="fr-CA" sz="2000">
              <a:ea typeface="+mn-lt"/>
              <a:cs typeface="+mn-lt"/>
            </a:endParaRPr>
          </a:p>
          <a:p>
            <a:pPr lvl="1"/>
            <a:endParaRPr lang="fr-CA" sz="2000">
              <a:cs typeface="Calibri"/>
            </a:endParaRPr>
          </a:p>
        </p:txBody>
      </p:sp>
      <p:sp>
        <p:nvSpPr>
          <p:cNvPr id="5" name="Rectangle 4">
            <a:extLst>
              <a:ext uri="{FF2B5EF4-FFF2-40B4-BE49-F238E27FC236}">
                <a16:creationId xmlns="" xmlns:a16="http://schemas.microsoft.com/office/drawing/2014/main" id="{C0B4D659-53FA-10AF-8D2B-D48F814F49C3}"/>
              </a:ext>
            </a:extLst>
          </p:cNvPr>
          <p:cNvSpPr/>
          <p:nvPr/>
        </p:nvSpPr>
        <p:spPr>
          <a:xfrm>
            <a:off x="91721" y="1707444"/>
            <a:ext cx="6095999" cy="50306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ZoneTexte 6">
            <a:extLst>
              <a:ext uri="{FF2B5EF4-FFF2-40B4-BE49-F238E27FC236}">
                <a16:creationId xmlns="" xmlns:a16="http://schemas.microsoft.com/office/drawing/2014/main" id="{5F46F052-CBF4-F0FD-B4AD-49998BDF3A0A}"/>
              </a:ext>
            </a:extLst>
          </p:cNvPr>
          <p:cNvSpPr txBox="1"/>
          <p:nvPr/>
        </p:nvSpPr>
        <p:spPr>
          <a:xfrm>
            <a:off x="91722" y="1834445"/>
            <a:ext cx="609599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CA" b="1" dirty="0">
                <a:ea typeface="Calibri"/>
                <a:cs typeface="Calibri"/>
              </a:rPr>
              <a:t>Questionnaire 1 (pré-intervention)</a:t>
            </a:r>
            <a:endParaRPr lang="fr-CA" b="1" dirty="0"/>
          </a:p>
        </p:txBody>
      </p:sp>
      <p:sp>
        <p:nvSpPr>
          <p:cNvPr id="12" name="Rectangle 11">
            <a:extLst>
              <a:ext uri="{FF2B5EF4-FFF2-40B4-BE49-F238E27FC236}">
                <a16:creationId xmlns="" xmlns:a16="http://schemas.microsoft.com/office/drawing/2014/main" id="{B8F8E61C-3163-6D41-0DBE-F26358E7B8B8}"/>
              </a:ext>
            </a:extLst>
          </p:cNvPr>
          <p:cNvSpPr/>
          <p:nvPr/>
        </p:nvSpPr>
        <p:spPr>
          <a:xfrm>
            <a:off x="6321778" y="1714499"/>
            <a:ext cx="5750277" cy="50235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ZoneTexte 13">
            <a:extLst>
              <a:ext uri="{FF2B5EF4-FFF2-40B4-BE49-F238E27FC236}">
                <a16:creationId xmlns="" xmlns:a16="http://schemas.microsoft.com/office/drawing/2014/main" id="{4394DCBA-C2D2-C3B6-61BC-988848C04DB8}"/>
              </a:ext>
            </a:extLst>
          </p:cNvPr>
          <p:cNvSpPr txBox="1"/>
          <p:nvPr/>
        </p:nvSpPr>
        <p:spPr>
          <a:xfrm>
            <a:off x="6381750" y="1834445"/>
            <a:ext cx="575027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CA" b="1" dirty="0">
                <a:ea typeface="Calibri"/>
                <a:cs typeface="Calibri"/>
              </a:rPr>
              <a:t>Enquête sur les </a:t>
            </a:r>
            <a:endParaRPr lang="fr-FR" b="1" dirty="0"/>
          </a:p>
          <a:p>
            <a:pPr algn="ctr"/>
            <a:r>
              <a:rPr lang="fr-CA" b="1" dirty="0">
                <a:ea typeface="Calibri"/>
                <a:cs typeface="Calibri"/>
              </a:rPr>
              <a:t>ménages et l'environnement</a:t>
            </a:r>
          </a:p>
        </p:txBody>
      </p:sp>
      <p:sp>
        <p:nvSpPr>
          <p:cNvPr id="6" name="ZoneTexte 5">
            <a:extLst>
              <a:ext uri="{FF2B5EF4-FFF2-40B4-BE49-F238E27FC236}">
                <a16:creationId xmlns="" xmlns:a16="http://schemas.microsoft.com/office/drawing/2014/main" id="{FF125F0C-637A-4064-80B0-6BC2A3122478}"/>
              </a:ext>
            </a:extLst>
          </p:cNvPr>
          <p:cNvSpPr txBox="1"/>
          <p:nvPr/>
        </p:nvSpPr>
        <p:spPr>
          <a:xfrm>
            <a:off x="7501466" y="3983574"/>
            <a:ext cx="3390900" cy="677108"/>
          </a:xfrm>
          <a:prstGeom prst="rect">
            <a:avLst/>
          </a:prstGeom>
          <a:noFill/>
        </p:spPr>
        <p:txBody>
          <a:bodyPr wrap="square" rtlCol="0">
            <a:spAutoFit/>
          </a:bodyPr>
          <a:lstStyle/>
          <a:p>
            <a:pPr algn="ctr"/>
            <a:r>
              <a:rPr lang="fr-CA" sz="2000" b="1" dirty="0">
                <a:solidFill>
                  <a:schemeClr val="tx2">
                    <a:lumMod val="60000"/>
                    <a:lumOff val="40000"/>
                  </a:schemeClr>
                </a:solidFill>
              </a:rPr>
              <a:t>55% </a:t>
            </a:r>
            <a:r>
              <a:rPr lang="fr-CA" dirty="0"/>
              <a:t>des ménages ont entendu parler du radon</a:t>
            </a:r>
          </a:p>
        </p:txBody>
      </p:sp>
      <p:sp>
        <p:nvSpPr>
          <p:cNvPr id="8" name="ZoneTexte 7">
            <a:extLst>
              <a:ext uri="{FF2B5EF4-FFF2-40B4-BE49-F238E27FC236}">
                <a16:creationId xmlns="" xmlns:a16="http://schemas.microsoft.com/office/drawing/2014/main" id="{24A649F0-BF2C-4F5C-9E0D-DB29201C5CDB}"/>
              </a:ext>
            </a:extLst>
          </p:cNvPr>
          <p:cNvSpPr txBox="1"/>
          <p:nvPr/>
        </p:nvSpPr>
        <p:spPr>
          <a:xfrm>
            <a:off x="8350955" y="6352988"/>
            <a:ext cx="3721100" cy="338554"/>
          </a:xfrm>
          <a:prstGeom prst="rect">
            <a:avLst/>
          </a:prstGeom>
          <a:noFill/>
        </p:spPr>
        <p:txBody>
          <a:bodyPr wrap="square" rtlCol="0">
            <a:spAutoFit/>
          </a:bodyPr>
          <a:lstStyle/>
          <a:p>
            <a:pPr algn="r"/>
            <a:r>
              <a:rPr lang="fr-CA" sz="1600" dirty="0"/>
              <a:t>Statistique Canada, 2021</a:t>
            </a:r>
          </a:p>
        </p:txBody>
      </p:sp>
      <p:sp>
        <p:nvSpPr>
          <p:cNvPr id="18" name="ZoneTexte 17">
            <a:extLst>
              <a:ext uri="{FF2B5EF4-FFF2-40B4-BE49-F238E27FC236}">
                <a16:creationId xmlns="" xmlns:a16="http://schemas.microsoft.com/office/drawing/2014/main" id="{38A25C16-FED5-45C8-8B27-92D6FE5DA36B}"/>
              </a:ext>
            </a:extLst>
          </p:cNvPr>
          <p:cNvSpPr txBox="1"/>
          <p:nvPr/>
        </p:nvSpPr>
        <p:spPr>
          <a:xfrm>
            <a:off x="739419" y="6106299"/>
            <a:ext cx="5140681" cy="307777"/>
          </a:xfrm>
          <a:prstGeom prst="rect">
            <a:avLst/>
          </a:prstGeom>
          <a:solidFill>
            <a:schemeClr val="bg1">
              <a:lumMod val="95000"/>
            </a:schemeClr>
          </a:solidFill>
        </p:spPr>
        <p:txBody>
          <a:bodyPr wrap="square" rtlCol="0">
            <a:spAutoFit/>
          </a:bodyPr>
          <a:lstStyle/>
          <a:p>
            <a:pPr algn="ctr"/>
            <a:r>
              <a:rPr lang="fr-CA" sz="1400" b="1" dirty="0">
                <a:solidFill>
                  <a:schemeClr val="tx2">
                    <a:lumMod val="60000"/>
                    <a:lumOff val="40000"/>
                  </a:schemeClr>
                </a:solidFill>
              </a:rPr>
              <a:t>65% </a:t>
            </a:r>
            <a:r>
              <a:rPr lang="fr-CA" sz="1400" dirty="0"/>
              <a:t>des personnes participantes ont entendu parler du radon</a:t>
            </a:r>
          </a:p>
        </p:txBody>
      </p:sp>
      <p:graphicFrame>
        <p:nvGraphicFramePr>
          <p:cNvPr id="21" name="Graphique 20">
            <a:extLst>
              <a:ext uri="{FF2B5EF4-FFF2-40B4-BE49-F238E27FC236}">
                <a16:creationId xmlns="" xmlns:a16="http://schemas.microsoft.com/office/drawing/2014/main" id="{038C6A80-CFA2-4A8B-8AB2-DCAE4880A33E}"/>
              </a:ext>
            </a:extLst>
          </p:cNvPr>
          <p:cNvGraphicFramePr>
            <a:graphicFrameLocks/>
          </p:cNvGraphicFramePr>
          <p:nvPr>
            <p:extLst>
              <p:ext uri="{D42A27DB-BD31-4B8C-83A1-F6EECF244321}">
                <p14:modId xmlns:p14="http://schemas.microsoft.com/office/powerpoint/2010/main" val="2476882633"/>
              </p:ext>
            </p:extLst>
          </p:nvPr>
        </p:nvGraphicFramePr>
        <p:xfrm>
          <a:off x="158751" y="2420193"/>
          <a:ext cx="6095998" cy="34793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9944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2822" y="294538"/>
            <a:ext cx="12189005" cy="1033669"/>
          </a:xfrm>
        </p:spPr>
        <p:txBody>
          <a:bodyPr>
            <a:normAutofit/>
          </a:bodyPr>
          <a:lstStyle/>
          <a:p>
            <a:pPr algn="ctr"/>
            <a:r>
              <a:rPr lang="fr-CA" sz="4000" dirty="0">
                <a:solidFill>
                  <a:srgbClr val="FFFFFF"/>
                </a:solidFill>
                <a:ea typeface="Calibri Light"/>
                <a:cs typeface="Calibri Light"/>
              </a:rPr>
              <a:t>Nature du radon</a:t>
            </a:r>
            <a:endParaRPr lang="fr-FR" dirty="0"/>
          </a:p>
        </p:txBody>
      </p:sp>
      <p:sp>
        <p:nvSpPr>
          <p:cNvPr id="3" name="Espace réservé du contenu 2">
            <a:extLst>
              <a:ext uri="{FF2B5EF4-FFF2-40B4-BE49-F238E27FC236}">
                <a16:creationId xmlns="" xmlns:a16="http://schemas.microsoft.com/office/drawing/2014/main" id="{57826607-4042-EE19-5882-F0E68A6841FB}"/>
              </a:ext>
            </a:extLst>
          </p:cNvPr>
          <p:cNvSpPr>
            <a:spLocks noGrp="1"/>
          </p:cNvSpPr>
          <p:nvPr>
            <p:ph idx="1"/>
          </p:nvPr>
        </p:nvSpPr>
        <p:spPr>
          <a:xfrm>
            <a:off x="1371599" y="2318197"/>
            <a:ext cx="9724031" cy="3683358"/>
          </a:xfrm>
        </p:spPr>
        <p:txBody>
          <a:bodyPr anchor="ctr">
            <a:normAutofit/>
          </a:bodyPr>
          <a:lstStyle/>
          <a:p>
            <a:endParaRPr lang="fr-CA" sz="2000">
              <a:cs typeface="Calibri"/>
            </a:endParaRPr>
          </a:p>
          <a:p>
            <a:pPr lvl="1"/>
            <a:endParaRPr lang="fr-CA" sz="2000">
              <a:ea typeface="+mn-lt"/>
              <a:cs typeface="+mn-lt"/>
            </a:endParaRPr>
          </a:p>
          <a:p>
            <a:pPr lvl="1"/>
            <a:endParaRPr lang="fr-CA" sz="2000">
              <a:cs typeface="Calibri"/>
            </a:endParaRPr>
          </a:p>
        </p:txBody>
      </p:sp>
      <p:sp>
        <p:nvSpPr>
          <p:cNvPr id="5" name="Rectangle 4">
            <a:extLst>
              <a:ext uri="{FF2B5EF4-FFF2-40B4-BE49-F238E27FC236}">
                <a16:creationId xmlns="" xmlns:a16="http://schemas.microsoft.com/office/drawing/2014/main" id="{C0B4D659-53FA-10AF-8D2B-D48F814F49C3}"/>
              </a:ext>
            </a:extLst>
          </p:cNvPr>
          <p:cNvSpPr/>
          <p:nvPr/>
        </p:nvSpPr>
        <p:spPr>
          <a:xfrm>
            <a:off x="91720" y="1714499"/>
            <a:ext cx="4383069" cy="50235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ZoneTexte 6">
            <a:extLst>
              <a:ext uri="{FF2B5EF4-FFF2-40B4-BE49-F238E27FC236}">
                <a16:creationId xmlns="" xmlns:a16="http://schemas.microsoft.com/office/drawing/2014/main" id="{5F46F052-CBF4-F0FD-B4AD-49998BDF3A0A}"/>
              </a:ext>
            </a:extLst>
          </p:cNvPr>
          <p:cNvSpPr txBox="1"/>
          <p:nvPr/>
        </p:nvSpPr>
        <p:spPr>
          <a:xfrm>
            <a:off x="134056" y="1813176"/>
            <a:ext cx="400755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CA" b="1" dirty="0">
                <a:ea typeface="Calibri"/>
                <a:cs typeface="Calibri"/>
              </a:rPr>
              <a:t>Questionnaire 1</a:t>
            </a:r>
            <a:br>
              <a:rPr lang="fr-CA" b="1" dirty="0">
                <a:ea typeface="Calibri"/>
                <a:cs typeface="Calibri"/>
              </a:rPr>
            </a:br>
            <a:r>
              <a:rPr lang="fr-CA" b="1" dirty="0">
                <a:ea typeface="Calibri"/>
                <a:cs typeface="Calibri"/>
              </a:rPr>
              <a:t> </a:t>
            </a:r>
            <a:r>
              <a:rPr lang="fr-CA" sz="1400" b="1" dirty="0">
                <a:ea typeface="Calibri"/>
                <a:cs typeface="Calibri"/>
              </a:rPr>
              <a:t>(pré-intervention)</a:t>
            </a:r>
            <a:endParaRPr lang="fr-CA" b="1" dirty="0"/>
          </a:p>
        </p:txBody>
      </p:sp>
      <p:sp>
        <p:nvSpPr>
          <p:cNvPr id="11" name="Rectangle 10">
            <a:extLst>
              <a:ext uri="{FF2B5EF4-FFF2-40B4-BE49-F238E27FC236}">
                <a16:creationId xmlns="" xmlns:a16="http://schemas.microsoft.com/office/drawing/2014/main" id="{70471836-FEC1-E92A-37F0-E266984C927B}"/>
              </a:ext>
            </a:extLst>
          </p:cNvPr>
          <p:cNvSpPr/>
          <p:nvPr/>
        </p:nvSpPr>
        <p:spPr>
          <a:xfrm>
            <a:off x="4517125" y="1714499"/>
            <a:ext cx="4124651" cy="50235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2" name="Rectangle 11">
            <a:extLst>
              <a:ext uri="{FF2B5EF4-FFF2-40B4-BE49-F238E27FC236}">
                <a16:creationId xmlns="" xmlns:a16="http://schemas.microsoft.com/office/drawing/2014/main" id="{B8F8E61C-3163-6D41-0DBE-F26358E7B8B8}"/>
              </a:ext>
            </a:extLst>
          </p:cNvPr>
          <p:cNvSpPr/>
          <p:nvPr/>
        </p:nvSpPr>
        <p:spPr>
          <a:xfrm>
            <a:off x="8681154" y="1714499"/>
            <a:ext cx="3351523" cy="50235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ZoneTexte 7">
            <a:extLst>
              <a:ext uri="{FF2B5EF4-FFF2-40B4-BE49-F238E27FC236}">
                <a16:creationId xmlns="" xmlns:a16="http://schemas.microsoft.com/office/drawing/2014/main" id="{ACAD3F2F-A327-AC8A-1380-03DEF3FE60AF}"/>
              </a:ext>
            </a:extLst>
          </p:cNvPr>
          <p:cNvSpPr txBox="1"/>
          <p:nvPr/>
        </p:nvSpPr>
        <p:spPr>
          <a:xfrm>
            <a:off x="4402666" y="1834445"/>
            <a:ext cx="3485444"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CA" b="1" dirty="0">
                <a:ea typeface="Calibri"/>
                <a:cs typeface="Calibri"/>
              </a:rPr>
              <a:t>Questionnaire 2 </a:t>
            </a:r>
            <a:br>
              <a:rPr lang="fr-CA" b="1" dirty="0">
                <a:ea typeface="Calibri"/>
                <a:cs typeface="Calibri"/>
              </a:rPr>
            </a:br>
            <a:r>
              <a:rPr lang="fr-CA" sz="1400" b="1" dirty="0">
                <a:ea typeface="Calibri"/>
                <a:cs typeface="Calibri"/>
              </a:rPr>
              <a:t>(post-intervention)</a:t>
            </a:r>
            <a:endParaRPr lang="fr-CA" sz="1400" b="1" dirty="0"/>
          </a:p>
        </p:txBody>
      </p:sp>
      <p:sp>
        <p:nvSpPr>
          <p:cNvPr id="13" name="ZoneTexte 12">
            <a:extLst>
              <a:ext uri="{FF2B5EF4-FFF2-40B4-BE49-F238E27FC236}">
                <a16:creationId xmlns="" xmlns:a16="http://schemas.microsoft.com/office/drawing/2014/main" id="{9F07734A-3A28-EF57-487E-42EA365A1738}"/>
              </a:ext>
            </a:extLst>
          </p:cNvPr>
          <p:cNvSpPr txBox="1"/>
          <p:nvPr/>
        </p:nvSpPr>
        <p:spPr>
          <a:xfrm>
            <a:off x="8351660" y="1789593"/>
            <a:ext cx="404988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CA" b="1" dirty="0">
                <a:ea typeface="Calibri"/>
                <a:cs typeface="Calibri"/>
              </a:rPr>
              <a:t>Enquête sur les </a:t>
            </a:r>
            <a:endParaRPr lang="fr-FR" b="1" dirty="0"/>
          </a:p>
          <a:p>
            <a:pPr algn="ctr"/>
            <a:r>
              <a:rPr lang="fr-CA" b="1" dirty="0">
                <a:ea typeface="Calibri"/>
                <a:cs typeface="Calibri"/>
              </a:rPr>
              <a:t>ménages et l'environnement</a:t>
            </a:r>
          </a:p>
        </p:txBody>
      </p:sp>
      <p:sp>
        <p:nvSpPr>
          <p:cNvPr id="16" name="ZoneTexte 15">
            <a:extLst>
              <a:ext uri="{FF2B5EF4-FFF2-40B4-BE49-F238E27FC236}">
                <a16:creationId xmlns="" xmlns:a16="http://schemas.microsoft.com/office/drawing/2014/main" id="{17F45128-A190-4AC1-AC1C-AB35DFA490E2}"/>
              </a:ext>
            </a:extLst>
          </p:cNvPr>
          <p:cNvSpPr txBox="1"/>
          <p:nvPr/>
        </p:nvSpPr>
        <p:spPr>
          <a:xfrm>
            <a:off x="8681155" y="3829777"/>
            <a:ext cx="3390900" cy="954107"/>
          </a:xfrm>
          <a:prstGeom prst="rect">
            <a:avLst/>
          </a:prstGeom>
          <a:noFill/>
        </p:spPr>
        <p:txBody>
          <a:bodyPr wrap="square" rtlCol="0">
            <a:spAutoFit/>
          </a:bodyPr>
          <a:lstStyle/>
          <a:p>
            <a:pPr algn="ctr"/>
            <a:r>
              <a:rPr lang="fr-CA" sz="2000" b="1" dirty="0">
                <a:solidFill>
                  <a:schemeClr val="tx2">
                    <a:lumMod val="60000"/>
                    <a:lumOff val="40000"/>
                  </a:schemeClr>
                </a:solidFill>
              </a:rPr>
              <a:t>77% </a:t>
            </a:r>
            <a:r>
              <a:rPr lang="fr-CA" dirty="0"/>
              <a:t>des ménages ont donné une description correcte du radon</a:t>
            </a:r>
          </a:p>
        </p:txBody>
      </p:sp>
      <p:sp>
        <p:nvSpPr>
          <p:cNvPr id="18" name="ZoneTexte 17">
            <a:extLst>
              <a:ext uri="{FF2B5EF4-FFF2-40B4-BE49-F238E27FC236}">
                <a16:creationId xmlns="" xmlns:a16="http://schemas.microsoft.com/office/drawing/2014/main" id="{CC4186F9-2206-4FB4-A9EC-4B22E63B3FC9}"/>
              </a:ext>
            </a:extLst>
          </p:cNvPr>
          <p:cNvSpPr txBox="1"/>
          <p:nvPr/>
        </p:nvSpPr>
        <p:spPr>
          <a:xfrm>
            <a:off x="8350955" y="6352988"/>
            <a:ext cx="3721100" cy="338554"/>
          </a:xfrm>
          <a:prstGeom prst="rect">
            <a:avLst/>
          </a:prstGeom>
          <a:noFill/>
        </p:spPr>
        <p:txBody>
          <a:bodyPr wrap="square" rtlCol="0">
            <a:spAutoFit/>
          </a:bodyPr>
          <a:lstStyle/>
          <a:p>
            <a:pPr algn="r"/>
            <a:r>
              <a:rPr lang="fr-CA" sz="1600" dirty="0"/>
              <a:t>Statistique Canada, 2021</a:t>
            </a:r>
          </a:p>
        </p:txBody>
      </p:sp>
      <p:sp>
        <p:nvSpPr>
          <p:cNvPr id="20" name="ZoneTexte 19">
            <a:extLst>
              <a:ext uri="{FF2B5EF4-FFF2-40B4-BE49-F238E27FC236}">
                <a16:creationId xmlns="" xmlns:a16="http://schemas.microsoft.com/office/drawing/2014/main" id="{919CEAEF-8299-4A98-926E-7EE69437DDB7}"/>
              </a:ext>
            </a:extLst>
          </p:cNvPr>
          <p:cNvSpPr txBox="1"/>
          <p:nvPr/>
        </p:nvSpPr>
        <p:spPr>
          <a:xfrm>
            <a:off x="587804" y="6148424"/>
            <a:ext cx="3390900" cy="492443"/>
          </a:xfrm>
          <a:prstGeom prst="rect">
            <a:avLst/>
          </a:prstGeom>
          <a:solidFill>
            <a:schemeClr val="bg1">
              <a:lumMod val="95000"/>
            </a:schemeClr>
          </a:solidFill>
        </p:spPr>
        <p:txBody>
          <a:bodyPr wrap="square" rtlCol="0">
            <a:spAutoFit/>
          </a:bodyPr>
          <a:lstStyle/>
          <a:p>
            <a:pPr algn="ctr"/>
            <a:r>
              <a:rPr lang="fr-CA" sz="1400" b="1" dirty="0">
                <a:solidFill>
                  <a:schemeClr val="tx2">
                    <a:lumMod val="60000"/>
                    <a:lumOff val="40000"/>
                  </a:schemeClr>
                </a:solidFill>
              </a:rPr>
              <a:t>65% </a:t>
            </a:r>
            <a:r>
              <a:rPr lang="fr-CA" sz="1200" dirty="0"/>
              <a:t>des personnes participantes ont donné une description correcte du radon</a:t>
            </a:r>
          </a:p>
        </p:txBody>
      </p:sp>
      <p:graphicFrame>
        <p:nvGraphicFramePr>
          <p:cNvPr id="21" name="Graphique 20">
            <a:extLst>
              <a:ext uri="{FF2B5EF4-FFF2-40B4-BE49-F238E27FC236}">
                <a16:creationId xmlns="" xmlns:a16="http://schemas.microsoft.com/office/drawing/2014/main" id="{66963755-813C-4665-B418-46B5B9DC1CF7}"/>
              </a:ext>
            </a:extLst>
          </p:cNvPr>
          <p:cNvGraphicFramePr>
            <a:graphicFrameLocks/>
          </p:cNvGraphicFramePr>
          <p:nvPr>
            <p:extLst>
              <p:ext uri="{D42A27DB-BD31-4B8C-83A1-F6EECF244321}">
                <p14:modId xmlns:p14="http://schemas.microsoft.com/office/powerpoint/2010/main" val="3752385260"/>
              </p:ext>
            </p:extLst>
          </p:nvPr>
        </p:nvGraphicFramePr>
        <p:xfrm>
          <a:off x="4045694" y="2692702"/>
          <a:ext cx="5067511" cy="3092981"/>
        </p:xfrm>
        <a:graphic>
          <a:graphicData uri="http://schemas.openxmlformats.org/drawingml/2006/chart">
            <c:chart xmlns:c="http://schemas.openxmlformats.org/drawingml/2006/chart" xmlns:r="http://schemas.openxmlformats.org/officeDocument/2006/relationships" r:id="rId3"/>
          </a:graphicData>
        </a:graphic>
      </p:graphicFrame>
      <p:sp>
        <p:nvSpPr>
          <p:cNvPr id="22" name="ZoneTexte 21">
            <a:extLst>
              <a:ext uri="{FF2B5EF4-FFF2-40B4-BE49-F238E27FC236}">
                <a16:creationId xmlns="" xmlns:a16="http://schemas.microsoft.com/office/drawing/2014/main" id="{369776A4-E082-4515-8E62-CF53AB68B371}"/>
              </a:ext>
            </a:extLst>
          </p:cNvPr>
          <p:cNvSpPr txBox="1"/>
          <p:nvPr/>
        </p:nvSpPr>
        <p:spPr>
          <a:xfrm>
            <a:off x="4917719" y="6165221"/>
            <a:ext cx="3390900" cy="461665"/>
          </a:xfrm>
          <a:prstGeom prst="rect">
            <a:avLst/>
          </a:prstGeom>
          <a:solidFill>
            <a:schemeClr val="bg1">
              <a:lumMod val="95000"/>
            </a:schemeClr>
          </a:solidFill>
        </p:spPr>
        <p:txBody>
          <a:bodyPr wrap="square" rtlCol="0">
            <a:spAutoFit/>
          </a:bodyPr>
          <a:lstStyle/>
          <a:p>
            <a:pPr algn="ctr"/>
            <a:r>
              <a:rPr lang="fr-CA" sz="1200" b="1" dirty="0">
                <a:solidFill>
                  <a:schemeClr val="tx2">
                    <a:lumMod val="60000"/>
                    <a:lumOff val="40000"/>
                  </a:schemeClr>
                </a:solidFill>
              </a:rPr>
              <a:t>75% </a:t>
            </a:r>
            <a:r>
              <a:rPr lang="fr-CA" sz="1200" dirty="0"/>
              <a:t>des personnes participantes ont donné une description correcte du radon</a:t>
            </a:r>
          </a:p>
        </p:txBody>
      </p:sp>
      <p:graphicFrame>
        <p:nvGraphicFramePr>
          <p:cNvPr id="24" name="Graphique 23">
            <a:extLst>
              <a:ext uri="{FF2B5EF4-FFF2-40B4-BE49-F238E27FC236}">
                <a16:creationId xmlns="" xmlns:a16="http://schemas.microsoft.com/office/drawing/2014/main" id="{6A5B2F0D-F047-4269-8F6C-5A4944E98C50}"/>
              </a:ext>
            </a:extLst>
          </p:cNvPr>
          <p:cNvGraphicFramePr>
            <a:graphicFrameLocks/>
          </p:cNvGraphicFramePr>
          <p:nvPr>
            <p:extLst>
              <p:ext uri="{D42A27DB-BD31-4B8C-83A1-F6EECF244321}">
                <p14:modId xmlns:p14="http://schemas.microsoft.com/office/powerpoint/2010/main" val="3180847228"/>
              </p:ext>
            </p:extLst>
          </p:nvPr>
        </p:nvGraphicFramePr>
        <p:xfrm>
          <a:off x="-7849" y="2583263"/>
          <a:ext cx="4612740" cy="344713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8262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 xmlns:a16="http://schemas.microsoft.com/office/drawing/2014/main" id="{0E30439A-8A5B-46EC-8283-9B6B031D40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 xmlns:a16="http://schemas.microsoft.com/office/drawing/2014/main" id="{5CEAD642-85CF-4750-8432-7C80C901F0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 xmlns:a16="http://schemas.microsoft.com/office/drawing/2014/main" id="{FA33EEAE-15D5-4119-8C1E-89D943F911E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 xmlns:a16="http://schemas.microsoft.com/office/drawing/2014/main" id="{730D8B3B-9B80-4025-B934-26DC7D7CD2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 xmlns:a16="http://schemas.microsoft.com/office/drawing/2014/main" id="{B5A1B09C-1565-46F8-B70F-621C5EB48A0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57BE9505-D633-F645-3E80-5671238575B5}"/>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fr-CA">
                <a:solidFill>
                  <a:schemeClr val="bg1"/>
                </a:solidFill>
                <a:ea typeface="+mj-lt"/>
                <a:cs typeface="+mj-lt"/>
              </a:rPr>
              <a:t>Données sur la perception du risque</a:t>
            </a:r>
            <a:endParaRPr lang="fr-FR">
              <a:solidFill>
                <a:schemeClr val="bg1"/>
              </a:solidFill>
            </a:endParaRPr>
          </a:p>
        </p:txBody>
      </p:sp>
      <p:sp>
        <p:nvSpPr>
          <p:cNvPr id="27" name="Rectangle 26">
            <a:extLst>
              <a:ext uri="{FF2B5EF4-FFF2-40B4-BE49-F238E27FC236}">
                <a16:creationId xmlns="" xmlns:a16="http://schemas.microsoft.com/office/drawing/2014/main" id="{8C516CC8-80AC-446C-A56E-9F54B721040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 xmlns:a16="http://schemas.microsoft.com/office/drawing/2014/main" id="{53947E58-F088-49F1-A3D1-DEA690192E8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2558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1371599" y="294538"/>
            <a:ext cx="9895951" cy="1033669"/>
          </a:xfrm>
        </p:spPr>
        <p:txBody>
          <a:bodyPr vert="horz" lIns="91440" tIns="45720" rIns="91440" bIns="45720" rtlCol="0" anchor="ctr">
            <a:noAutofit/>
          </a:bodyPr>
          <a:lstStyle/>
          <a:p>
            <a:r>
              <a:rPr lang="fr-CA" sz="3200">
                <a:solidFill>
                  <a:srgbClr val="FFFFFF"/>
                </a:solidFill>
                <a:ea typeface="Calibri Light"/>
                <a:cs typeface="Calibri Light"/>
              </a:rPr>
              <a:t>Considérez-vous le radon comme un risque pour la santé?</a:t>
            </a:r>
          </a:p>
        </p:txBody>
      </p:sp>
      <p:sp>
        <p:nvSpPr>
          <p:cNvPr id="3" name="Espace réservé du contenu 2">
            <a:extLst>
              <a:ext uri="{FF2B5EF4-FFF2-40B4-BE49-F238E27FC236}">
                <a16:creationId xmlns="" xmlns:a16="http://schemas.microsoft.com/office/drawing/2014/main" id="{57826607-4042-EE19-5882-F0E68A6841FB}"/>
              </a:ext>
            </a:extLst>
          </p:cNvPr>
          <p:cNvSpPr>
            <a:spLocks noGrp="1"/>
          </p:cNvSpPr>
          <p:nvPr>
            <p:ph idx="1"/>
          </p:nvPr>
        </p:nvSpPr>
        <p:spPr>
          <a:xfrm>
            <a:off x="1371599" y="2318197"/>
            <a:ext cx="9724031" cy="3683358"/>
          </a:xfrm>
        </p:spPr>
        <p:txBody>
          <a:bodyPr anchor="ctr">
            <a:normAutofit/>
          </a:bodyPr>
          <a:lstStyle/>
          <a:p>
            <a:endParaRPr lang="fr-CA" sz="2000" dirty="0">
              <a:cs typeface="Calibri"/>
            </a:endParaRPr>
          </a:p>
          <a:p>
            <a:pPr lvl="1"/>
            <a:endParaRPr lang="fr-CA" sz="2000" dirty="0">
              <a:ea typeface="+mn-lt"/>
              <a:cs typeface="+mn-lt"/>
            </a:endParaRPr>
          </a:p>
          <a:p>
            <a:pPr lvl="1"/>
            <a:endParaRPr lang="fr-CA" sz="2000" dirty="0">
              <a:cs typeface="Calibri"/>
            </a:endParaRPr>
          </a:p>
        </p:txBody>
      </p:sp>
      <p:sp>
        <p:nvSpPr>
          <p:cNvPr id="12" name="Rectangle 11">
            <a:extLst>
              <a:ext uri="{FF2B5EF4-FFF2-40B4-BE49-F238E27FC236}">
                <a16:creationId xmlns="" xmlns:a16="http://schemas.microsoft.com/office/drawing/2014/main" id="{B8F8E61C-3163-6D41-0DBE-F26358E7B8B8}"/>
              </a:ext>
            </a:extLst>
          </p:cNvPr>
          <p:cNvSpPr/>
          <p:nvPr/>
        </p:nvSpPr>
        <p:spPr>
          <a:xfrm>
            <a:off x="8036277" y="1714499"/>
            <a:ext cx="4035778" cy="50235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ZoneTexte 16">
            <a:extLst>
              <a:ext uri="{FF2B5EF4-FFF2-40B4-BE49-F238E27FC236}">
                <a16:creationId xmlns="" xmlns:a16="http://schemas.microsoft.com/office/drawing/2014/main" id="{052EB673-6ED9-496E-AD6B-F4543C4EDF73}"/>
              </a:ext>
            </a:extLst>
          </p:cNvPr>
          <p:cNvSpPr txBox="1"/>
          <p:nvPr/>
        </p:nvSpPr>
        <p:spPr>
          <a:xfrm>
            <a:off x="8358716" y="3750662"/>
            <a:ext cx="3390900" cy="954107"/>
          </a:xfrm>
          <a:prstGeom prst="rect">
            <a:avLst/>
          </a:prstGeom>
          <a:noFill/>
        </p:spPr>
        <p:txBody>
          <a:bodyPr wrap="square" rtlCol="0">
            <a:spAutoFit/>
          </a:bodyPr>
          <a:lstStyle/>
          <a:p>
            <a:pPr algn="ctr"/>
            <a:r>
              <a:rPr lang="fr-CA" sz="2000" b="1" dirty="0">
                <a:solidFill>
                  <a:schemeClr val="tx2">
                    <a:lumMod val="60000"/>
                    <a:lumOff val="40000"/>
                  </a:schemeClr>
                </a:solidFill>
              </a:rPr>
              <a:t>81% </a:t>
            </a:r>
            <a:r>
              <a:rPr lang="fr-CA" dirty="0"/>
              <a:t>des ménages ont dit que le radon est un risque pour la santé</a:t>
            </a:r>
          </a:p>
        </p:txBody>
      </p:sp>
      <p:sp>
        <p:nvSpPr>
          <p:cNvPr id="20" name="ZoneTexte 19">
            <a:extLst>
              <a:ext uri="{FF2B5EF4-FFF2-40B4-BE49-F238E27FC236}">
                <a16:creationId xmlns="" xmlns:a16="http://schemas.microsoft.com/office/drawing/2014/main" id="{6908134E-A296-49B1-84D6-F344DC3F1E0B}"/>
              </a:ext>
            </a:extLst>
          </p:cNvPr>
          <p:cNvSpPr txBox="1"/>
          <p:nvPr/>
        </p:nvSpPr>
        <p:spPr>
          <a:xfrm>
            <a:off x="8109015" y="1758018"/>
            <a:ext cx="404988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CA" b="1" dirty="0">
                <a:ea typeface="Calibri"/>
                <a:cs typeface="Calibri"/>
              </a:rPr>
              <a:t>Enquête sur les </a:t>
            </a:r>
            <a:endParaRPr lang="fr-FR" b="1" dirty="0"/>
          </a:p>
          <a:p>
            <a:pPr algn="ctr"/>
            <a:r>
              <a:rPr lang="fr-CA" b="1" dirty="0">
                <a:ea typeface="Calibri"/>
                <a:cs typeface="Calibri"/>
              </a:rPr>
              <a:t>ménages et l'environnement</a:t>
            </a:r>
          </a:p>
        </p:txBody>
      </p:sp>
      <p:sp>
        <p:nvSpPr>
          <p:cNvPr id="21" name="ZoneTexte 20">
            <a:extLst>
              <a:ext uri="{FF2B5EF4-FFF2-40B4-BE49-F238E27FC236}">
                <a16:creationId xmlns="" xmlns:a16="http://schemas.microsoft.com/office/drawing/2014/main" id="{04A4A61D-D2D1-441B-80D7-4682EA327044}"/>
              </a:ext>
            </a:extLst>
          </p:cNvPr>
          <p:cNvSpPr txBox="1"/>
          <p:nvPr/>
        </p:nvSpPr>
        <p:spPr>
          <a:xfrm>
            <a:off x="8350955" y="6352988"/>
            <a:ext cx="3721100" cy="338554"/>
          </a:xfrm>
          <a:prstGeom prst="rect">
            <a:avLst/>
          </a:prstGeom>
          <a:noFill/>
        </p:spPr>
        <p:txBody>
          <a:bodyPr wrap="square" rtlCol="0">
            <a:spAutoFit/>
          </a:bodyPr>
          <a:lstStyle/>
          <a:p>
            <a:pPr algn="r"/>
            <a:r>
              <a:rPr lang="fr-CA" sz="1600" dirty="0"/>
              <a:t>Statistique Canada, 2021</a:t>
            </a:r>
          </a:p>
        </p:txBody>
      </p:sp>
      <p:sp>
        <p:nvSpPr>
          <p:cNvPr id="23" name="ZoneTexte 22">
            <a:extLst>
              <a:ext uri="{FF2B5EF4-FFF2-40B4-BE49-F238E27FC236}">
                <a16:creationId xmlns="" xmlns:a16="http://schemas.microsoft.com/office/drawing/2014/main" id="{8E816D7B-B3D8-4208-8133-EC3DB2A00ACD}"/>
              </a:ext>
            </a:extLst>
          </p:cNvPr>
          <p:cNvSpPr txBox="1"/>
          <p:nvPr/>
        </p:nvSpPr>
        <p:spPr>
          <a:xfrm>
            <a:off x="666750" y="5840153"/>
            <a:ext cx="3390900" cy="461665"/>
          </a:xfrm>
          <a:prstGeom prst="rect">
            <a:avLst/>
          </a:prstGeom>
          <a:solidFill>
            <a:schemeClr val="bg1">
              <a:lumMod val="95000"/>
            </a:schemeClr>
          </a:solidFill>
        </p:spPr>
        <p:txBody>
          <a:bodyPr wrap="square" rtlCol="0">
            <a:spAutoFit/>
          </a:bodyPr>
          <a:lstStyle/>
          <a:p>
            <a:pPr algn="ctr"/>
            <a:r>
              <a:rPr lang="fr-CA" sz="1200" dirty="0"/>
              <a:t>À Q1, </a:t>
            </a:r>
            <a:r>
              <a:rPr lang="fr-CA" sz="1200" b="1" dirty="0">
                <a:solidFill>
                  <a:schemeClr val="tx2">
                    <a:lumMod val="60000"/>
                    <a:lumOff val="40000"/>
                  </a:schemeClr>
                </a:solidFill>
              </a:rPr>
              <a:t>77% </a:t>
            </a:r>
            <a:r>
              <a:rPr lang="fr-CA" sz="1200" dirty="0"/>
              <a:t>des personnes participantes ont dit que le radon est un risque pour la santé</a:t>
            </a:r>
          </a:p>
        </p:txBody>
      </p:sp>
      <p:sp>
        <p:nvSpPr>
          <p:cNvPr id="24" name="ZoneTexte 23">
            <a:extLst>
              <a:ext uri="{FF2B5EF4-FFF2-40B4-BE49-F238E27FC236}">
                <a16:creationId xmlns="" xmlns:a16="http://schemas.microsoft.com/office/drawing/2014/main" id="{4BBC6673-F403-42B7-BCFF-6C066CD1B094}"/>
              </a:ext>
            </a:extLst>
          </p:cNvPr>
          <p:cNvSpPr txBox="1"/>
          <p:nvPr/>
        </p:nvSpPr>
        <p:spPr>
          <a:xfrm>
            <a:off x="4326483" y="5840154"/>
            <a:ext cx="3390900" cy="461665"/>
          </a:xfrm>
          <a:prstGeom prst="rect">
            <a:avLst/>
          </a:prstGeom>
          <a:solidFill>
            <a:schemeClr val="bg1">
              <a:lumMod val="95000"/>
            </a:schemeClr>
          </a:solidFill>
        </p:spPr>
        <p:txBody>
          <a:bodyPr wrap="square" rtlCol="0">
            <a:spAutoFit/>
          </a:bodyPr>
          <a:lstStyle/>
          <a:p>
            <a:pPr algn="ctr"/>
            <a:r>
              <a:rPr lang="fr-CA" sz="1200" dirty="0"/>
              <a:t>À Q2, </a:t>
            </a:r>
            <a:r>
              <a:rPr lang="fr-CA" sz="1200" b="1" dirty="0">
                <a:solidFill>
                  <a:schemeClr val="tx2">
                    <a:lumMod val="60000"/>
                    <a:lumOff val="40000"/>
                  </a:schemeClr>
                </a:solidFill>
              </a:rPr>
              <a:t>90% </a:t>
            </a:r>
            <a:r>
              <a:rPr lang="fr-CA" sz="1200" dirty="0"/>
              <a:t>des personnes participantes ont dit que le radon est un risque pour la santé</a:t>
            </a:r>
          </a:p>
        </p:txBody>
      </p:sp>
      <p:graphicFrame>
        <p:nvGraphicFramePr>
          <p:cNvPr id="18" name="Graphique 17">
            <a:extLst>
              <a:ext uri="{FF2B5EF4-FFF2-40B4-BE49-F238E27FC236}">
                <a16:creationId xmlns="" xmlns:a16="http://schemas.microsoft.com/office/drawing/2014/main" id="{1A4C9274-C7DF-4464-8184-776C649DD32A}"/>
              </a:ext>
            </a:extLst>
          </p:cNvPr>
          <p:cNvGraphicFramePr>
            <a:graphicFrameLocks/>
          </p:cNvGraphicFramePr>
          <p:nvPr>
            <p:extLst>
              <p:ext uri="{D42A27DB-BD31-4B8C-83A1-F6EECF244321}">
                <p14:modId xmlns:p14="http://schemas.microsoft.com/office/powerpoint/2010/main" val="2361573562"/>
              </p:ext>
            </p:extLst>
          </p:nvPr>
        </p:nvGraphicFramePr>
        <p:xfrm>
          <a:off x="616688" y="1931904"/>
          <a:ext cx="7031501" cy="38670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2720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1371599" y="294538"/>
            <a:ext cx="9895951" cy="1033669"/>
          </a:xfrm>
        </p:spPr>
        <p:txBody>
          <a:bodyPr vert="horz" lIns="91440" tIns="45720" rIns="91440" bIns="45720" rtlCol="0" anchor="ctr">
            <a:noAutofit/>
          </a:bodyPr>
          <a:lstStyle/>
          <a:p>
            <a:r>
              <a:rPr lang="fr-CA" sz="3200">
                <a:solidFill>
                  <a:srgbClr val="FFFFFF"/>
                </a:solidFill>
                <a:ea typeface="Calibri Light"/>
                <a:cs typeface="Calibri Light"/>
              </a:rPr>
              <a:t>Quel est le principal effet de santé potentiellement engendré par l'exposition au radon?</a:t>
            </a:r>
          </a:p>
        </p:txBody>
      </p:sp>
      <p:sp>
        <p:nvSpPr>
          <p:cNvPr id="3" name="Espace réservé du contenu 2">
            <a:extLst>
              <a:ext uri="{FF2B5EF4-FFF2-40B4-BE49-F238E27FC236}">
                <a16:creationId xmlns="" xmlns:a16="http://schemas.microsoft.com/office/drawing/2014/main" id="{57826607-4042-EE19-5882-F0E68A6841FB}"/>
              </a:ext>
            </a:extLst>
          </p:cNvPr>
          <p:cNvSpPr>
            <a:spLocks noGrp="1"/>
          </p:cNvSpPr>
          <p:nvPr>
            <p:ph idx="1"/>
          </p:nvPr>
        </p:nvSpPr>
        <p:spPr>
          <a:xfrm>
            <a:off x="1371599" y="2318197"/>
            <a:ext cx="9724031" cy="3683358"/>
          </a:xfrm>
        </p:spPr>
        <p:txBody>
          <a:bodyPr anchor="ctr">
            <a:normAutofit/>
          </a:bodyPr>
          <a:lstStyle/>
          <a:p>
            <a:pPr marL="0" indent="0">
              <a:buNone/>
            </a:pPr>
            <a:endParaRPr lang="fr-CA" sz="2000" dirty="0">
              <a:cs typeface="Calibri"/>
            </a:endParaRPr>
          </a:p>
          <a:p>
            <a:pPr lvl="1"/>
            <a:endParaRPr lang="fr-CA" sz="2000" dirty="0">
              <a:ea typeface="+mn-lt"/>
              <a:cs typeface="+mn-lt"/>
            </a:endParaRPr>
          </a:p>
          <a:p>
            <a:pPr lvl="1"/>
            <a:endParaRPr lang="fr-CA" sz="2000" dirty="0">
              <a:cs typeface="Calibri"/>
            </a:endParaRPr>
          </a:p>
        </p:txBody>
      </p:sp>
      <p:graphicFrame>
        <p:nvGraphicFramePr>
          <p:cNvPr id="10" name="Graphique 9">
            <a:extLst>
              <a:ext uri="{FF2B5EF4-FFF2-40B4-BE49-F238E27FC236}">
                <a16:creationId xmlns="" xmlns:a16="http://schemas.microsoft.com/office/drawing/2014/main" id="{9F93CDE4-3B27-45DA-AE70-29B2BC4A0FD6}"/>
              </a:ext>
            </a:extLst>
          </p:cNvPr>
          <p:cNvGraphicFramePr>
            <a:graphicFrameLocks/>
          </p:cNvGraphicFramePr>
          <p:nvPr>
            <p:extLst>
              <p:ext uri="{D42A27DB-BD31-4B8C-83A1-F6EECF244321}">
                <p14:modId xmlns:p14="http://schemas.microsoft.com/office/powerpoint/2010/main" val="2109957526"/>
              </p:ext>
            </p:extLst>
          </p:nvPr>
        </p:nvGraphicFramePr>
        <p:xfrm>
          <a:off x="1815989" y="2059305"/>
          <a:ext cx="8560017" cy="45041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820341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1371599" y="294538"/>
            <a:ext cx="9895951" cy="1033669"/>
          </a:xfrm>
        </p:spPr>
        <p:txBody>
          <a:bodyPr vert="horz" lIns="91440" tIns="45720" rIns="91440" bIns="45720" rtlCol="0" anchor="ctr">
            <a:noAutofit/>
          </a:bodyPr>
          <a:lstStyle/>
          <a:p>
            <a:r>
              <a:rPr lang="fr-CA" sz="3200">
                <a:solidFill>
                  <a:srgbClr val="FFFFFF"/>
                </a:solidFill>
                <a:ea typeface="Calibri Light"/>
                <a:cs typeface="Calibri Light"/>
              </a:rPr>
              <a:t>Quel est le groupe dans la population qui encourt un risque plus élevé en lien avec l'exposition au radon?</a:t>
            </a:r>
          </a:p>
        </p:txBody>
      </p:sp>
      <p:sp>
        <p:nvSpPr>
          <p:cNvPr id="3" name="Espace réservé du contenu 2">
            <a:extLst>
              <a:ext uri="{FF2B5EF4-FFF2-40B4-BE49-F238E27FC236}">
                <a16:creationId xmlns="" xmlns:a16="http://schemas.microsoft.com/office/drawing/2014/main" id="{57826607-4042-EE19-5882-F0E68A6841FB}"/>
              </a:ext>
            </a:extLst>
          </p:cNvPr>
          <p:cNvSpPr>
            <a:spLocks noGrp="1"/>
          </p:cNvSpPr>
          <p:nvPr>
            <p:ph idx="1"/>
          </p:nvPr>
        </p:nvSpPr>
        <p:spPr>
          <a:xfrm>
            <a:off x="1371599" y="2318197"/>
            <a:ext cx="9724031" cy="3683358"/>
          </a:xfrm>
        </p:spPr>
        <p:txBody>
          <a:bodyPr anchor="ctr">
            <a:normAutofit/>
          </a:bodyPr>
          <a:lstStyle/>
          <a:p>
            <a:endParaRPr lang="fr-CA" sz="2000">
              <a:cs typeface="Calibri"/>
            </a:endParaRPr>
          </a:p>
          <a:p>
            <a:pPr lvl="1"/>
            <a:endParaRPr lang="fr-CA" sz="2000">
              <a:ea typeface="+mn-lt"/>
              <a:cs typeface="+mn-lt"/>
            </a:endParaRPr>
          </a:p>
          <a:p>
            <a:pPr lvl="1"/>
            <a:endParaRPr lang="fr-CA" sz="2000">
              <a:cs typeface="Calibri"/>
            </a:endParaRPr>
          </a:p>
        </p:txBody>
      </p:sp>
      <p:graphicFrame>
        <p:nvGraphicFramePr>
          <p:cNvPr id="11" name="Graphique 10">
            <a:extLst>
              <a:ext uri="{FF2B5EF4-FFF2-40B4-BE49-F238E27FC236}">
                <a16:creationId xmlns="" xmlns:a16="http://schemas.microsoft.com/office/drawing/2014/main" id="{742B32ED-2418-478D-BBBC-904958A1AB10}"/>
              </a:ext>
            </a:extLst>
          </p:cNvPr>
          <p:cNvGraphicFramePr>
            <a:graphicFrameLocks/>
          </p:cNvGraphicFramePr>
          <p:nvPr>
            <p:extLst>
              <p:ext uri="{D42A27DB-BD31-4B8C-83A1-F6EECF244321}">
                <p14:modId xmlns:p14="http://schemas.microsoft.com/office/powerpoint/2010/main" val="2164695419"/>
              </p:ext>
            </p:extLst>
          </p:nvPr>
        </p:nvGraphicFramePr>
        <p:xfrm>
          <a:off x="1301186" y="1884753"/>
          <a:ext cx="9864855" cy="45502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420005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1371599" y="294538"/>
            <a:ext cx="9895951" cy="1033669"/>
          </a:xfrm>
        </p:spPr>
        <p:txBody>
          <a:bodyPr vert="horz" lIns="91440" tIns="45720" rIns="91440" bIns="45720" rtlCol="0" anchor="ctr">
            <a:noAutofit/>
          </a:bodyPr>
          <a:lstStyle/>
          <a:p>
            <a:r>
              <a:rPr lang="fr-CA" sz="3200">
                <a:solidFill>
                  <a:srgbClr val="FFFFFF"/>
                </a:solidFill>
                <a:ea typeface="Calibri Light"/>
                <a:cs typeface="Calibri Light"/>
              </a:rPr>
              <a:t>Laquelle de ces trois personnes encourt le risque de cancer du poumon le plus élevé?</a:t>
            </a:r>
          </a:p>
        </p:txBody>
      </p:sp>
      <p:sp>
        <p:nvSpPr>
          <p:cNvPr id="3" name="Espace réservé du contenu 2">
            <a:extLst>
              <a:ext uri="{FF2B5EF4-FFF2-40B4-BE49-F238E27FC236}">
                <a16:creationId xmlns="" xmlns:a16="http://schemas.microsoft.com/office/drawing/2014/main" id="{57826607-4042-EE19-5882-F0E68A6841FB}"/>
              </a:ext>
            </a:extLst>
          </p:cNvPr>
          <p:cNvSpPr>
            <a:spLocks noGrp="1"/>
          </p:cNvSpPr>
          <p:nvPr>
            <p:ph idx="1"/>
          </p:nvPr>
        </p:nvSpPr>
        <p:spPr>
          <a:xfrm>
            <a:off x="1371599" y="2318197"/>
            <a:ext cx="9724031" cy="3683358"/>
          </a:xfrm>
        </p:spPr>
        <p:txBody>
          <a:bodyPr anchor="ctr">
            <a:normAutofit/>
          </a:bodyPr>
          <a:lstStyle/>
          <a:p>
            <a:endParaRPr lang="fr-CA" sz="2000">
              <a:cs typeface="Calibri"/>
            </a:endParaRPr>
          </a:p>
          <a:p>
            <a:pPr lvl="1"/>
            <a:endParaRPr lang="fr-CA" sz="2000">
              <a:ea typeface="+mn-lt"/>
              <a:cs typeface="+mn-lt"/>
            </a:endParaRPr>
          </a:p>
          <a:p>
            <a:pPr lvl="1"/>
            <a:endParaRPr lang="fr-CA" sz="2000">
              <a:cs typeface="Calibri"/>
            </a:endParaRPr>
          </a:p>
        </p:txBody>
      </p:sp>
      <p:graphicFrame>
        <p:nvGraphicFramePr>
          <p:cNvPr id="11" name="Graphique 10">
            <a:extLst>
              <a:ext uri="{FF2B5EF4-FFF2-40B4-BE49-F238E27FC236}">
                <a16:creationId xmlns="" xmlns:a16="http://schemas.microsoft.com/office/drawing/2014/main" id="{39AEE261-AD5E-4977-A32B-CEDEB356847F}"/>
              </a:ext>
            </a:extLst>
          </p:cNvPr>
          <p:cNvGraphicFramePr>
            <a:graphicFrameLocks/>
          </p:cNvGraphicFramePr>
          <p:nvPr>
            <p:extLst>
              <p:ext uri="{D42A27DB-BD31-4B8C-83A1-F6EECF244321}">
                <p14:modId xmlns:p14="http://schemas.microsoft.com/office/powerpoint/2010/main" val="3870957151"/>
              </p:ext>
            </p:extLst>
          </p:nvPr>
        </p:nvGraphicFramePr>
        <p:xfrm>
          <a:off x="1918227" y="1902150"/>
          <a:ext cx="8355541" cy="47753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02068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 xmlns:a16="http://schemas.microsoft.com/office/drawing/2014/main" id="{0E30439A-8A5B-46EC-8283-9B6B031D40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 xmlns:a16="http://schemas.microsoft.com/office/drawing/2014/main" id="{5CEAD642-85CF-4750-8432-7C80C901F0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 xmlns:a16="http://schemas.microsoft.com/office/drawing/2014/main" id="{FA33EEAE-15D5-4119-8C1E-89D943F911E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 xmlns:a16="http://schemas.microsoft.com/office/drawing/2014/main" id="{730D8B3B-9B80-4025-B934-26DC7D7CD2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 xmlns:a16="http://schemas.microsoft.com/office/drawing/2014/main" id="{B5A1B09C-1565-46F8-B70F-621C5EB48A0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57BE9505-D633-F645-3E80-5671238575B5}"/>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fr-CA" dirty="0">
                <a:solidFill>
                  <a:schemeClr val="bg1"/>
                </a:solidFill>
                <a:ea typeface="+mj-lt"/>
                <a:cs typeface="+mj-lt"/>
              </a:rPr>
              <a:t>Données sur l’intention</a:t>
            </a:r>
            <a:endParaRPr lang="fr-CA" dirty="0">
              <a:solidFill>
                <a:schemeClr val="bg1"/>
              </a:solidFill>
              <a:ea typeface="Calibri Light"/>
              <a:cs typeface="Calibri Light"/>
            </a:endParaRPr>
          </a:p>
        </p:txBody>
      </p:sp>
      <p:sp>
        <p:nvSpPr>
          <p:cNvPr id="27" name="Rectangle 26">
            <a:extLst>
              <a:ext uri="{FF2B5EF4-FFF2-40B4-BE49-F238E27FC236}">
                <a16:creationId xmlns="" xmlns:a16="http://schemas.microsoft.com/office/drawing/2014/main" id="{8C516CC8-80AC-446C-A56E-9F54B721040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 xmlns:a16="http://schemas.microsoft.com/office/drawing/2014/main" id="{53947E58-F088-49F1-A3D1-DEA690192E8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9665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DEE2AD96-B495-4E06-9291-B71706F728C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53CF6D67-C5A8-4ADD-9E8E-1E38CA1D31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 xmlns:a16="http://schemas.microsoft.com/office/drawing/2014/main" id="{86909FA0-B515-4681-B7A8-FA281D133B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 xmlns:a16="http://schemas.microsoft.com/office/drawing/2014/main" id="{21C9FE86-FCC3-4A31-AA1C-C882262B7FE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 xmlns:a16="http://schemas.microsoft.com/office/drawing/2014/main" id="{7D96243B-ECED-4B71-8E06-AE9A285EAD2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 xmlns:a16="http://schemas.microsoft.com/office/drawing/2014/main" id="{A09989E4-EFDC-4A90-A633-E0525FB413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1F75B3A5-A127-0361-40C7-ECF6C0969F0D}"/>
              </a:ext>
            </a:extLst>
          </p:cNvPr>
          <p:cNvSpPr>
            <a:spLocks noGrp="1"/>
          </p:cNvSpPr>
          <p:nvPr>
            <p:ph type="title"/>
          </p:nvPr>
        </p:nvSpPr>
        <p:spPr>
          <a:xfrm>
            <a:off x="826396" y="586855"/>
            <a:ext cx="4230100" cy="3387497"/>
          </a:xfrm>
        </p:spPr>
        <p:txBody>
          <a:bodyPr anchor="b">
            <a:normAutofit/>
          </a:bodyPr>
          <a:lstStyle/>
          <a:p>
            <a:pPr algn="r"/>
            <a:r>
              <a:rPr lang="fr-CA" sz="4000" dirty="0">
                <a:solidFill>
                  <a:srgbClr val="FFFFFF"/>
                </a:solidFill>
                <a:cs typeface="Calibri Light"/>
              </a:rPr>
              <a:t>Divulgation du présentateur</a:t>
            </a:r>
            <a:endParaRPr lang="fr-CA" sz="4000" dirty="0">
              <a:solidFill>
                <a:srgbClr val="FFFFFF"/>
              </a:solidFill>
            </a:endParaRPr>
          </a:p>
        </p:txBody>
      </p:sp>
      <p:sp>
        <p:nvSpPr>
          <p:cNvPr id="3" name="Espace réservé du contenu 2">
            <a:extLst>
              <a:ext uri="{FF2B5EF4-FFF2-40B4-BE49-F238E27FC236}">
                <a16:creationId xmlns="" xmlns:a16="http://schemas.microsoft.com/office/drawing/2014/main" id="{0D2A7DCC-CA3F-709C-AB00-FA4FDD64F9CC}"/>
              </a:ext>
            </a:extLst>
          </p:cNvPr>
          <p:cNvSpPr>
            <a:spLocks noGrp="1"/>
          </p:cNvSpPr>
          <p:nvPr>
            <p:ph idx="1"/>
          </p:nvPr>
        </p:nvSpPr>
        <p:spPr>
          <a:xfrm>
            <a:off x="6503158" y="649480"/>
            <a:ext cx="5328058" cy="5546047"/>
          </a:xfrm>
        </p:spPr>
        <p:txBody>
          <a:bodyPr vert="horz" lIns="91440" tIns="45720" rIns="91440" bIns="45720" rtlCol="0" anchor="ctr">
            <a:normAutofit/>
          </a:bodyPr>
          <a:lstStyle/>
          <a:p>
            <a:r>
              <a:rPr lang="fr-CA" sz="2000" dirty="0">
                <a:cs typeface="Calibri"/>
              </a:rPr>
              <a:t>Présentateur: Daniel Paquette</a:t>
            </a:r>
          </a:p>
          <a:p>
            <a:endParaRPr lang="fr-CA" sz="2000" dirty="0">
              <a:cs typeface="Calibri"/>
            </a:endParaRPr>
          </a:p>
          <a:p>
            <a:r>
              <a:rPr lang="fr-CA" sz="2000" dirty="0">
                <a:cs typeface="Calibri"/>
              </a:rPr>
              <a:t>Le présentateur et l’équipe du projet de recherche n’ont aucun conflit d’intérêt à divulguer</a:t>
            </a:r>
          </a:p>
        </p:txBody>
      </p:sp>
    </p:spTree>
    <p:extLst>
      <p:ext uri="{BB962C8B-B14F-4D97-AF65-F5344CB8AC3E}">
        <p14:creationId xmlns:p14="http://schemas.microsoft.com/office/powerpoint/2010/main" val="6091096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1371599" y="294538"/>
            <a:ext cx="9895951" cy="1033669"/>
          </a:xfrm>
        </p:spPr>
        <p:txBody>
          <a:bodyPr vert="horz" lIns="91440" tIns="45720" rIns="91440" bIns="45720" rtlCol="0" anchor="ctr">
            <a:noAutofit/>
          </a:bodyPr>
          <a:lstStyle/>
          <a:p>
            <a:r>
              <a:rPr lang="fr-CA" sz="3200">
                <a:solidFill>
                  <a:srgbClr val="FFFFFF"/>
                </a:solidFill>
                <a:ea typeface="Calibri Light"/>
                <a:cs typeface="Calibri Light"/>
              </a:rPr>
              <a:t>Avez-vous l'intention d'effectuer une mesure de radon à votre domicile au cours des prochains mois?</a:t>
            </a:r>
          </a:p>
        </p:txBody>
      </p:sp>
      <p:sp>
        <p:nvSpPr>
          <p:cNvPr id="3" name="Espace réservé du contenu 2">
            <a:extLst>
              <a:ext uri="{FF2B5EF4-FFF2-40B4-BE49-F238E27FC236}">
                <a16:creationId xmlns="" xmlns:a16="http://schemas.microsoft.com/office/drawing/2014/main" id="{57826607-4042-EE19-5882-F0E68A6841FB}"/>
              </a:ext>
            </a:extLst>
          </p:cNvPr>
          <p:cNvSpPr>
            <a:spLocks noGrp="1"/>
          </p:cNvSpPr>
          <p:nvPr>
            <p:ph idx="1"/>
          </p:nvPr>
        </p:nvSpPr>
        <p:spPr>
          <a:xfrm>
            <a:off x="1371599" y="2318197"/>
            <a:ext cx="9724031" cy="3683358"/>
          </a:xfrm>
        </p:spPr>
        <p:txBody>
          <a:bodyPr anchor="ctr">
            <a:normAutofit/>
          </a:bodyPr>
          <a:lstStyle/>
          <a:p>
            <a:endParaRPr lang="fr-CA" sz="2000" dirty="0">
              <a:cs typeface="Calibri"/>
            </a:endParaRPr>
          </a:p>
          <a:p>
            <a:pPr lvl="1"/>
            <a:endParaRPr lang="fr-CA" sz="2000" dirty="0">
              <a:ea typeface="+mn-lt"/>
              <a:cs typeface="+mn-lt"/>
            </a:endParaRPr>
          </a:p>
          <a:p>
            <a:pPr lvl="1"/>
            <a:endParaRPr lang="fr-CA" sz="2000" dirty="0">
              <a:cs typeface="Calibri"/>
            </a:endParaRPr>
          </a:p>
        </p:txBody>
      </p:sp>
      <p:graphicFrame>
        <p:nvGraphicFramePr>
          <p:cNvPr id="11" name="Graphique 10">
            <a:extLst>
              <a:ext uri="{FF2B5EF4-FFF2-40B4-BE49-F238E27FC236}">
                <a16:creationId xmlns="" xmlns:a16="http://schemas.microsoft.com/office/drawing/2014/main" id="{F6321F58-11C1-447E-8766-BCBABA189A9D}"/>
              </a:ext>
            </a:extLst>
          </p:cNvPr>
          <p:cNvGraphicFramePr>
            <a:graphicFrameLocks/>
          </p:cNvGraphicFramePr>
          <p:nvPr>
            <p:extLst>
              <p:ext uri="{D42A27DB-BD31-4B8C-83A1-F6EECF244321}">
                <p14:modId xmlns:p14="http://schemas.microsoft.com/office/powerpoint/2010/main" val="4110265349"/>
              </p:ext>
            </p:extLst>
          </p:nvPr>
        </p:nvGraphicFramePr>
        <p:xfrm>
          <a:off x="1096370" y="2062162"/>
          <a:ext cx="10171180" cy="43887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70019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1371599" y="294538"/>
            <a:ext cx="9895951" cy="1033669"/>
          </a:xfrm>
        </p:spPr>
        <p:txBody>
          <a:bodyPr vert="horz" lIns="91440" tIns="45720" rIns="91440" bIns="45720" rtlCol="0" anchor="ctr">
            <a:noAutofit/>
          </a:bodyPr>
          <a:lstStyle/>
          <a:p>
            <a:r>
              <a:rPr lang="fr-CA" sz="3200" dirty="0">
                <a:solidFill>
                  <a:srgbClr val="FFFFFF"/>
                </a:solidFill>
                <a:ea typeface="Calibri Light"/>
                <a:cs typeface="Calibri Light"/>
              </a:rPr>
              <a:t>Stades du changement selon Prochaska et DiClemente (1982)</a:t>
            </a:r>
          </a:p>
        </p:txBody>
      </p:sp>
      <p:pic>
        <p:nvPicPr>
          <p:cNvPr id="3" name="Image 2">
            <a:extLst>
              <a:ext uri="{FF2B5EF4-FFF2-40B4-BE49-F238E27FC236}">
                <a16:creationId xmlns="" xmlns:a16="http://schemas.microsoft.com/office/drawing/2014/main" id="{0F047470-C35F-44DA-B423-185755D93CBA}"/>
              </a:ext>
            </a:extLst>
          </p:cNvPr>
          <p:cNvPicPr>
            <a:picLocks noChangeAspect="1"/>
          </p:cNvPicPr>
          <p:nvPr/>
        </p:nvPicPr>
        <p:blipFill>
          <a:blip r:embed="rId3"/>
          <a:stretch>
            <a:fillRect/>
          </a:stretch>
        </p:blipFill>
        <p:spPr>
          <a:xfrm>
            <a:off x="229677" y="3145676"/>
            <a:ext cx="11732646" cy="1295717"/>
          </a:xfrm>
          <a:prstGeom prst="rect">
            <a:avLst/>
          </a:prstGeom>
        </p:spPr>
      </p:pic>
    </p:spTree>
    <p:extLst>
      <p:ext uri="{BB962C8B-B14F-4D97-AF65-F5344CB8AC3E}">
        <p14:creationId xmlns:p14="http://schemas.microsoft.com/office/powerpoint/2010/main" val="28425699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1371599" y="294538"/>
            <a:ext cx="9895951" cy="1033669"/>
          </a:xfrm>
        </p:spPr>
        <p:txBody>
          <a:bodyPr vert="horz" lIns="91440" tIns="45720" rIns="91440" bIns="45720" rtlCol="0" anchor="ctr">
            <a:noAutofit/>
          </a:bodyPr>
          <a:lstStyle/>
          <a:p>
            <a:r>
              <a:rPr lang="fr-CA" sz="3200" dirty="0">
                <a:solidFill>
                  <a:srgbClr val="FFFFFF"/>
                </a:solidFill>
                <a:ea typeface="Calibri Light"/>
                <a:cs typeface="Calibri Light"/>
              </a:rPr>
              <a:t>Intention de commander un dosimètre</a:t>
            </a:r>
          </a:p>
        </p:txBody>
      </p:sp>
      <p:pic>
        <p:nvPicPr>
          <p:cNvPr id="4" name="Image 3">
            <a:extLst>
              <a:ext uri="{FF2B5EF4-FFF2-40B4-BE49-F238E27FC236}">
                <a16:creationId xmlns="" xmlns:a16="http://schemas.microsoft.com/office/drawing/2014/main" id="{5C969B1F-D864-422A-B69B-B69F7E630E55}"/>
              </a:ext>
            </a:extLst>
          </p:cNvPr>
          <p:cNvPicPr>
            <a:picLocks noChangeAspect="1"/>
          </p:cNvPicPr>
          <p:nvPr/>
        </p:nvPicPr>
        <p:blipFill>
          <a:blip r:embed="rId3"/>
          <a:stretch>
            <a:fillRect/>
          </a:stretch>
        </p:blipFill>
        <p:spPr>
          <a:xfrm>
            <a:off x="531461" y="2720200"/>
            <a:ext cx="11129073" cy="2261232"/>
          </a:xfrm>
          <a:prstGeom prst="rect">
            <a:avLst/>
          </a:prstGeom>
        </p:spPr>
      </p:pic>
    </p:spTree>
    <p:extLst>
      <p:ext uri="{BB962C8B-B14F-4D97-AF65-F5344CB8AC3E}">
        <p14:creationId xmlns:p14="http://schemas.microsoft.com/office/powerpoint/2010/main" val="42235610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1371599" y="294538"/>
            <a:ext cx="9895951" cy="1033669"/>
          </a:xfrm>
        </p:spPr>
        <p:txBody>
          <a:bodyPr vert="horz" lIns="91440" tIns="45720" rIns="91440" bIns="45720" rtlCol="0" anchor="ctr">
            <a:noAutofit/>
          </a:bodyPr>
          <a:lstStyle/>
          <a:p>
            <a:r>
              <a:rPr lang="fr-CA" sz="3200" dirty="0">
                <a:solidFill>
                  <a:srgbClr val="FFFFFF"/>
                </a:solidFill>
                <a:ea typeface="Calibri Light"/>
                <a:cs typeface="Calibri Light"/>
              </a:rPr>
              <a:t>Changement dans l’intention de commander un dosimètre</a:t>
            </a:r>
          </a:p>
        </p:txBody>
      </p:sp>
      <p:pic>
        <p:nvPicPr>
          <p:cNvPr id="7" name="Image 6">
            <a:extLst>
              <a:ext uri="{FF2B5EF4-FFF2-40B4-BE49-F238E27FC236}">
                <a16:creationId xmlns="" xmlns:a16="http://schemas.microsoft.com/office/drawing/2014/main" id="{038B5F4E-4F53-48CB-85A4-B3392778C0FB}"/>
              </a:ext>
            </a:extLst>
          </p:cNvPr>
          <p:cNvPicPr>
            <a:picLocks noChangeAspect="1"/>
          </p:cNvPicPr>
          <p:nvPr/>
        </p:nvPicPr>
        <p:blipFill>
          <a:blip r:embed="rId3"/>
          <a:stretch>
            <a:fillRect/>
          </a:stretch>
        </p:blipFill>
        <p:spPr>
          <a:xfrm>
            <a:off x="1202283" y="1891970"/>
            <a:ext cx="10234581" cy="4458008"/>
          </a:xfrm>
          <a:prstGeom prst="rect">
            <a:avLst/>
          </a:prstGeom>
        </p:spPr>
      </p:pic>
    </p:spTree>
    <p:extLst>
      <p:ext uri="{BB962C8B-B14F-4D97-AF65-F5344CB8AC3E}">
        <p14:creationId xmlns:p14="http://schemas.microsoft.com/office/powerpoint/2010/main" val="3934501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1371599" y="294538"/>
            <a:ext cx="9895951" cy="1033669"/>
          </a:xfrm>
        </p:spPr>
        <p:txBody>
          <a:bodyPr vert="horz" lIns="91440" tIns="45720" rIns="91440" bIns="45720" rtlCol="0" anchor="ctr">
            <a:noAutofit/>
          </a:bodyPr>
          <a:lstStyle/>
          <a:p>
            <a:r>
              <a:rPr lang="fr-CA" sz="3200" dirty="0">
                <a:solidFill>
                  <a:srgbClr val="FFFFFF"/>
                </a:solidFill>
                <a:ea typeface="Calibri Light"/>
                <a:cs typeface="Calibri Light"/>
              </a:rPr>
              <a:t>Changement dans l’intention de commander un dosimètre</a:t>
            </a:r>
          </a:p>
        </p:txBody>
      </p:sp>
      <p:pic>
        <p:nvPicPr>
          <p:cNvPr id="6" name="Image 5">
            <a:extLst>
              <a:ext uri="{FF2B5EF4-FFF2-40B4-BE49-F238E27FC236}">
                <a16:creationId xmlns="" xmlns:a16="http://schemas.microsoft.com/office/drawing/2014/main" id="{88700E43-C96F-44AD-BB2A-592A917E4F25}"/>
              </a:ext>
            </a:extLst>
          </p:cNvPr>
          <p:cNvPicPr>
            <a:picLocks noChangeAspect="1"/>
          </p:cNvPicPr>
          <p:nvPr/>
        </p:nvPicPr>
        <p:blipFill>
          <a:blip r:embed="rId3"/>
          <a:stretch>
            <a:fillRect/>
          </a:stretch>
        </p:blipFill>
        <p:spPr>
          <a:xfrm>
            <a:off x="877022" y="2145512"/>
            <a:ext cx="10885104" cy="3450070"/>
          </a:xfrm>
          <a:prstGeom prst="rect">
            <a:avLst/>
          </a:prstGeom>
        </p:spPr>
      </p:pic>
    </p:spTree>
    <p:extLst>
      <p:ext uri="{BB962C8B-B14F-4D97-AF65-F5344CB8AC3E}">
        <p14:creationId xmlns:p14="http://schemas.microsoft.com/office/powerpoint/2010/main" val="24981033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 xmlns:a16="http://schemas.microsoft.com/office/drawing/2014/main" id="{0E30439A-8A5B-46EC-8283-9B6B031D40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 xmlns:a16="http://schemas.microsoft.com/office/drawing/2014/main" id="{5CEAD642-85CF-4750-8432-7C80C901F0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 xmlns:a16="http://schemas.microsoft.com/office/drawing/2014/main" id="{FA33EEAE-15D5-4119-8C1E-89D943F911E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 xmlns:a16="http://schemas.microsoft.com/office/drawing/2014/main" id="{730D8B3B-9B80-4025-B934-26DC7D7CD2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 xmlns:a16="http://schemas.microsoft.com/office/drawing/2014/main" id="{B5A1B09C-1565-46F8-B70F-621C5EB48A0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57BE9505-D633-F645-3E80-5671238575B5}"/>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fr-CA">
                <a:solidFill>
                  <a:schemeClr val="bg1"/>
                </a:solidFill>
                <a:ea typeface="+mj-lt"/>
                <a:cs typeface="+mj-lt"/>
              </a:rPr>
              <a:t>Données sur la volonté de recevoir des ressources supplémentaires</a:t>
            </a:r>
            <a:r>
              <a:rPr lang="fr-CA">
                <a:ea typeface="+mj-lt"/>
                <a:cs typeface="+mj-lt"/>
              </a:rPr>
              <a:t> </a:t>
            </a:r>
            <a:endParaRPr lang="fr-FR"/>
          </a:p>
        </p:txBody>
      </p:sp>
      <p:sp>
        <p:nvSpPr>
          <p:cNvPr id="27" name="Rectangle 26">
            <a:extLst>
              <a:ext uri="{FF2B5EF4-FFF2-40B4-BE49-F238E27FC236}">
                <a16:creationId xmlns="" xmlns:a16="http://schemas.microsoft.com/office/drawing/2014/main" id="{8C516CC8-80AC-446C-A56E-9F54B721040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 xmlns:a16="http://schemas.microsoft.com/office/drawing/2014/main" id="{53947E58-F088-49F1-A3D1-DEA690192E8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83350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1371599" y="294538"/>
            <a:ext cx="9895951" cy="1033669"/>
          </a:xfrm>
        </p:spPr>
        <p:txBody>
          <a:bodyPr vert="horz" lIns="91440" tIns="45720" rIns="91440" bIns="45720" rtlCol="0" anchor="ctr">
            <a:noAutofit/>
          </a:bodyPr>
          <a:lstStyle/>
          <a:p>
            <a:r>
              <a:rPr lang="fr-CA" sz="3200">
                <a:solidFill>
                  <a:srgbClr val="FFFFFF"/>
                </a:solidFill>
                <a:ea typeface="Calibri Light"/>
                <a:cs typeface="Calibri Light"/>
              </a:rPr>
              <a:t>Souhaitez-vous recevoir des ressources pertinentes supplémentaires sur le radon et le dosimètre?</a:t>
            </a:r>
          </a:p>
        </p:txBody>
      </p:sp>
      <p:sp>
        <p:nvSpPr>
          <p:cNvPr id="3" name="Espace réservé du contenu 2">
            <a:extLst>
              <a:ext uri="{FF2B5EF4-FFF2-40B4-BE49-F238E27FC236}">
                <a16:creationId xmlns="" xmlns:a16="http://schemas.microsoft.com/office/drawing/2014/main" id="{57826607-4042-EE19-5882-F0E68A6841FB}"/>
              </a:ext>
            </a:extLst>
          </p:cNvPr>
          <p:cNvSpPr>
            <a:spLocks noGrp="1"/>
          </p:cNvSpPr>
          <p:nvPr>
            <p:ph idx="1"/>
          </p:nvPr>
        </p:nvSpPr>
        <p:spPr>
          <a:xfrm>
            <a:off x="1371599" y="2318197"/>
            <a:ext cx="9724031" cy="3683358"/>
          </a:xfrm>
        </p:spPr>
        <p:txBody>
          <a:bodyPr anchor="ctr">
            <a:normAutofit/>
          </a:bodyPr>
          <a:lstStyle/>
          <a:p>
            <a:endParaRPr lang="fr-CA" sz="2000">
              <a:cs typeface="Calibri"/>
            </a:endParaRPr>
          </a:p>
          <a:p>
            <a:pPr lvl="1"/>
            <a:endParaRPr lang="fr-CA" sz="2000">
              <a:ea typeface="+mn-lt"/>
              <a:cs typeface="+mn-lt"/>
            </a:endParaRPr>
          </a:p>
          <a:p>
            <a:pPr lvl="1"/>
            <a:endParaRPr lang="fr-CA" sz="2000">
              <a:cs typeface="Calibri"/>
            </a:endParaRPr>
          </a:p>
        </p:txBody>
      </p:sp>
      <p:sp>
        <p:nvSpPr>
          <p:cNvPr id="7" name="ZoneTexte 6">
            <a:extLst>
              <a:ext uri="{FF2B5EF4-FFF2-40B4-BE49-F238E27FC236}">
                <a16:creationId xmlns="" xmlns:a16="http://schemas.microsoft.com/office/drawing/2014/main" id="{00E08296-5080-AC08-041B-0866E79228D1}"/>
              </a:ext>
            </a:extLst>
          </p:cNvPr>
          <p:cNvSpPr txBox="1"/>
          <p:nvPr/>
        </p:nvSpPr>
        <p:spPr>
          <a:xfrm>
            <a:off x="-4" y="4713110"/>
            <a:ext cx="12191997" cy="187743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A" sz="2400" dirty="0">
                <a:solidFill>
                  <a:schemeClr val="accent1">
                    <a:lumMod val="60000"/>
                    <a:lumOff val="40000"/>
                  </a:schemeClr>
                </a:solidFill>
                <a:cs typeface="Calibri"/>
              </a:rPr>
              <a:t>73%</a:t>
            </a:r>
            <a:r>
              <a:rPr lang="fr-CA" sz="8800" dirty="0">
                <a:cs typeface="Calibri"/>
              </a:rPr>
              <a:t> </a:t>
            </a:r>
            <a:r>
              <a:rPr lang="fr-CA" sz="1600" dirty="0">
                <a:cs typeface="Calibri"/>
              </a:rPr>
              <a:t>des personnes ayant répondu à Q2 et qui avaient demandé des ressources supplémentaires les ont consultées</a:t>
            </a:r>
          </a:p>
          <a:p>
            <a:r>
              <a:rPr lang="fr-CA" sz="2400" dirty="0">
                <a:solidFill>
                  <a:schemeClr val="accent1">
                    <a:lumMod val="60000"/>
                    <a:lumOff val="40000"/>
                  </a:schemeClr>
                </a:solidFill>
                <a:ea typeface="+mn-lt"/>
                <a:cs typeface="+mn-lt"/>
              </a:rPr>
              <a:t>Aucune </a:t>
            </a:r>
            <a:r>
              <a:rPr lang="fr-CA" sz="1100" dirty="0">
                <a:ea typeface="+mn-lt"/>
                <a:cs typeface="+mn-lt"/>
              </a:rPr>
              <a:t> </a:t>
            </a:r>
            <a:r>
              <a:rPr lang="fr-CA" sz="1600" dirty="0">
                <a:ea typeface="+mn-lt"/>
                <a:cs typeface="+mn-lt"/>
              </a:rPr>
              <a:t>de ces personnes n'a utilisé la ligne téléphonique de Santé Canada qui était dans les documents</a:t>
            </a:r>
            <a:endParaRPr lang="fr-CA" sz="1600" dirty="0"/>
          </a:p>
        </p:txBody>
      </p:sp>
      <p:graphicFrame>
        <p:nvGraphicFramePr>
          <p:cNvPr id="11" name="Graphique 10">
            <a:extLst>
              <a:ext uri="{FF2B5EF4-FFF2-40B4-BE49-F238E27FC236}">
                <a16:creationId xmlns="" xmlns:a16="http://schemas.microsoft.com/office/drawing/2014/main" id="{0EDE585D-B113-4EC1-B7CF-3222A634D359}"/>
              </a:ext>
            </a:extLst>
          </p:cNvPr>
          <p:cNvGraphicFramePr>
            <a:graphicFrameLocks/>
          </p:cNvGraphicFramePr>
          <p:nvPr>
            <p:extLst>
              <p:ext uri="{D42A27DB-BD31-4B8C-83A1-F6EECF244321}">
                <p14:modId xmlns:p14="http://schemas.microsoft.com/office/powerpoint/2010/main" val="2723911925"/>
              </p:ext>
            </p:extLst>
          </p:nvPr>
        </p:nvGraphicFramePr>
        <p:xfrm>
          <a:off x="3114633" y="1622745"/>
          <a:ext cx="6237961" cy="40579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07068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 xmlns:a16="http://schemas.microsoft.com/office/drawing/2014/main" id="{0E30439A-8A5B-46EC-8283-9B6B031D40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 xmlns:a16="http://schemas.microsoft.com/office/drawing/2014/main" id="{5CEAD642-85CF-4750-8432-7C80C901F0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 xmlns:a16="http://schemas.microsoft.com/office/drawing/2014/main" id="{FA33EEAE-15D5-4119-8C1E-89D943F911E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 xmlns:a16="http://schemas.microsoft.com/office/drawing/2014/main" id="{730D8B3B-9B80-4025-B934-26DC7D7CD2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 xmlns:a16="http://schemas.microsoft.com/office/drawing/2014/main" id="{B5A1B09C-1565-46F8-B70F-621C5EB48A0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57BE9505-D633-F645-3E80-5671238575B5}"/>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fr-CA">
                <a:solidFill>
                  <a:schemeClr val="bg1"/>
                </a:solidFill>
                <a:ea typeface="+mj-lt"/>
                <a:cs typeface="+mj-lt"/>
              </a:rPr>
              <a:t>Données sur la réceptivité et la satisfaction</a:t>
            </a:r>
            <a:r>
              <a:rPr lang="fr-CA">
                <a:ea typeface="+mj-lt"/>
                <a:cs typeface="+mj-lt"/>
              </a:rPr>
              <a:t> </a:t>
            </a:r>
            <a:endParaRPr lang="fr-FR">
              <a:ea typeface="Calibri Light"/>
              <a:cs typeface="Calibri Light"/>
            </a:endParaRPr>
          </a:p>
        </p:txBody>
      </p:sp>
      <p:sp>
        <p:nvSpPr>
          <p:cNvPr id="27" name="Rectangle 26">
            <a:extLst>
              <a:ext uri="{FF2B5EF4-FFF2-40B4-BE49-F238E27FC236}">
                <a16:creationId xmlns="" xmlns:a16="http://schemas.microsoft.com/office/drawing/2014/main" id="{8C516CC8-80AC-446C-A56E-9F54B721040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 xmlns:a16="http://schemas.microsoft.com/office/drawing/2014/main" id="{53947E58-F088-49F1-A3D1-DEA690192E8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863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1371599" y="294538"/>
            <a:ext cx="9895951" cy="1033669"/>
          </a:xfrm>
        </p:spPr>
        <p:txBody>
          <a:bodyPr vert="horz" lIns="91440" tIns="45720" rIns="91440" bIns="45720" rtlCol="0" anchor="ctr">
            <a:noAutofit/>
          </a:bodyPr>
          <a:lstStyle/>
          <a:p>
            <a:r>
              <a:rPr lang="fr-CA" sz="3200" dirty="0">
                <a:solidFill>
                  <a:srgbClr val="FFFFFF"/>
                </a:solidFill>
                <a:ea typeface="Calibri Light"/>
                <a:cs typeface="Calibri Light"/>
              </a:rPr>
              <a:t>Réceptivité et satisfaction</a:t>
            </a:r>
          </a:p>
        </p:txBody>
      </p:sp>
      <p:sp>
        <p:nvSpPr>
          <p:cNvPr id="3" name="ZoneTexte 2">
            <a:extLst>
              <a:ext uri="{FF2B5EF4-FFF2-40B4-BE49-F238E27FC236}">
                <a16:creationId xmlns="" xmlns:a16="http://schemas.microsoft.com/office/drawing/2014/main" id="{2C05FC83-CDC9-4DC8-BD0A-5D7BF12F03D9}"/>
              </a:ext>
            </a:extLst>
          </p:cNvPr>
          <p:cNvSpPr txBox="1"/>
          <p:nvPr/>
        </p:nvSpPr>
        <p:spPr>
          <a:xfrm>
            <a:off x="203200" y="1654172"/>
            <a:ext cx="11821786" cy="294952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fr-CA" dirty="0"/>
              <a:t>50% des personnes participantes étaient d’accord que le contenu de la conversation téléphonique était suffisant pour obtenir des informations sur le radon, et 50% tout à fait d’accord</a:t>
            </a:r>
          </a:p>
          <a:p>
            <a:pPr marL="285750" indent="-285750">
              <a:lnSpc>
                <a:spcPct val="150000"/>
              </a:lnSpc>
              <a:buFont typeface="Arial" panose="020B0604020202020204" pitchFamily="34" charset="0"/>
              <a:buChar char="•"/>
            </a:pPr>
            <a:endParaRPr lang="fr-CA" dirty="0"/>
          </a:p>
          <a:p>
            <a:pPr marL="285750" indent="-285750">
              <a:lnSpc>
                <a:spcPct val="150000"/>
              </a:lnSpc>
              <a:buFont typeface="Arial" panose="020B0604020202020204" pitchFamily="34" charset="0"/>
              <a:buChar char="•"/>
            </a:pPr>
            <a:r>
              <a:rPr lang="fr-CA" dirty="0"/>
              <a:t>85% des personnes participantes étaient très satisfaites de l’information reçue dans le cadre du projet</a:t>
            </a:r>
          </a:p>
          <a:p>
            <a:pPr>
              <a:lnSpc>
                <a:spcPct val="150000"/>
              </a:lnSpc>
            </a:pPr>
            <a:r>
              <a:rPr lang="fr-CA" dirty="0"/>
              <a:t> </a:t>
            </a:r>
          </a:p>
          <a:p>
            <a:pPr marL="285750" indent="-285750">
              <a:lnSpc>
                <a:spcPct val="150000"/>
              </a:lnSpc>
              <a:buFont typeface="Arial" panose="020B0604020202020204" pitchFamily="34" charset="0"/>
              <a:buChar char="•"/>
            </a:pPr>
            <a:r>
              <a:rPr lang="fr-CA" dirty="0"/>
              <a:t>70% des personnes participantes trouvaient pertinent qu’une professionnelle de la direction de santé publique les ait contactées pour leur parler du dépistage du radon domiciliaire </a:t>
            </a:r>
          </a:p>
        </p:txBody>
      </p:sp>
    </p:spTree>
    <p:extLst>
      <p:ext uri="{BB962C8B-B14F-4D97-AF65-F5344CB8AC3E}">
        <p14:creationId xmlns:p14="http://schemas.microsoft.com/office/powerpoint/2010/main" val="19014208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 xmlns:a16="http://schemas.microsoft.com/office/drawing/2014/main" id="{0E30439A-8A5B-46EC-8283-9B6B031D40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 xmlns:a16="http://schemas.microsoft.com/office/drawing/2014/main" id="{5CEAD642-85CF-4750-8432-7C80C901F0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 xmlns:a16="http://schemas.microsoft.com/office/drawing/2014/main" id="{FA33EEAE-15D5-4119-8C1E-89D943F911E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 xmlns:a16="http://schemas.microsoft.com/office/drawing/2014/main" id="{730D8B3B-9B80-4025-B934-26DC7D7CD2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 xmlns:a16="http://schemas.microsoft.com/office/drawing/2014/main" id="{B5A1B09C-1565-46F8-B70F-621C5EB48A0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57BE9505-D633-F645-3E80-5671238575B5}"/>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fr-CA">
                <a:solidFill>
                  <a:schemeClr val="bg1"/>
                </a:solidFill>
                <a:ea typeface="+mj-lt"/>
                <a:cs typeface="+mj-lt"/>
              </a:rPr>
              <a:t>Questions posées par les personnes participantes</a:t>
            </a:r>
            <a:r>
              <a:rPr lang="fr-CA">
                <a:ea typeface="+mj-lt"/>
                <a:cs typeface="+mj-lt"/>
              </a:rPr>
              <a:t> </a:t>
            </a:r>
            <a:endParaRPr lang="fr-FR">
              <a:ea typeface="Calibri Light"/>
              <a:cs typeface="Calibri Light"/>
            </a:endParaRPr>
          </a:p>
        </p:txBody>
      </p:sp>
      <p:sp>
        <p:nvSpPr>
          <p:cNvPr id="27" name="Rectangle 26">
            <a:extLst>
              <a:ext uri="{FF2B5EF4-FFF2-40B4-BE49-F238E27FC236}">
                <a16:creationId xmlns="" xmlns:a16="http://schemas.microsoft.com/office/drawing/2014/main" id="{8C516CC8-80AC-446C-A56E-9F54B721040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 xmlns:a16="http://schemas.microsoft.com/office/drawing/2014/main" id="{53947E58-F088-49F1-A3D1-DEA690192E8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4112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9" name="Rectangle 38">
            <a:extLst>
              <a:ext uri="{FF2B5EF4-FFF2-40B4-BE49-F238E27FC236}">
                <a16:creationId xmlns="" xmlns:a16="http://schemas.microsoft.com/office/drawing/2014/main" id="{DEE2AD96-B495-4E06-9291-B71706F728C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 xmlns:a16="http://schemas.microsoft.com/office/drawing/2014/main" id="{53CF6D67-C5A8-4ADD-9E8E-1E38CA1D31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 xmlns:a16="http://schemas.microsoft.com/office/drawing/2014/main" id="{86909FA0-B515-4681-B7A8-FA281D133B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 xmlns:a16="http://schemas.microsoft.com/office/drawing/2014/main" id="{21C9FE86-FCC3-4A31-AA1C-C882262B7FE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 xmlns:a16="http://schemas.microsoft.com/office/drawing/2014/main" id="{7D96243B-ECED-4B71-8E06-AE9A285EAD2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 xmlns:a16="http://schemas.microsoft.com/office/drawing/2014/main" id="{A09989E4-EFDC-4A90-A633-E0525FB413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5DC62A1F-7C49-2C25-6681-7BE7045FCA90}"/>
              </a:ext>
            </a:extLst>
          </p:cNvPr>
          <p:cNvSpPr>
            <a:spLocks noGrp="1"/>
          </p:cNvSpPr>
          <p:nvPr>
            <p:ph type="title"/>
          </p:nvPr>
        </p:nvSpPr>
        <p:spPr>
          <a:xfrm>
            <a:off x="826396" y="586855"/>
            <a:ext cx="4230100" cy="3387497"/>
          </a:xfrm>
        </p:spPr>
        <p:txBody>
          <a:bodyPr anchor="b">
            <a:normAutofit/>
          </a:bodyPr>
          <a:lstStyle/>
          <a:p>
            <a:pPr algn="r"/>
            <a:r>
              <a:rPr lang="fr-CA" sz="4000" dirty="0" smtClean="0">
                <a:solidFill>
                  <a:srgbClr val="FFFFFF"/>
                </a:solidFill>
                <a:cs typeface="Calibri Light"/>
              </a:rPr>
              <a:t>Objectifs de </a:t>
            </a:r>
            <a:r>
              <a:rPr lang="fr-CA" sz="4000" dirty="0">
                <a:solidFill>
                  <a:srgbClr val="FFFFFF"/>
                </a:solidFill>
                <a:cs typeface="Calibri Light"/>
              </a:rPr>
              <a:t>la présentation</a:t>
            </a:r>
            <a:endParaRPr lang="fr-CA" sz="4000" dirty="0">
              <a:solidFill>
                <a:srgbClr val="FFFFFF"/>
              </a:solidFill>
            </a:endParaRPr>
          </a:p>
        </p:txBody>
      </p:sp>
      <p:sp>
        <p:nvSpPr>
          <p:cNvPr id="3" name="Espace réservé du contenu 2">
            <a:extLst>
              <a:ext uri="{FF2B5EF4-FFF2-40B4-BE49-F238E27FC236}">
                <a16:creationId xmlns="" xmlns:a16="http://schemas.microsoft.com/office/drawing/2014/main" id="{59A15B3C-8BA1-C031-59C3-B256484A8170}"/>
              </a:ext>
            </a:extLst>
          </p:cNvPr>
          <p:cNvSpPr>
            <a:spLocks noGrp="1"/>
          </p:cNvSpPr>
          <p:nvPr>
            <p:ph idx="1"/>
          </p:nvPr>
        </p:nvSpPr>
        <p:spPr>
          <a:xfrm>
            <a:off x="5834464" y="182949"/>
            <a:ext cx="6277589" cy="6619067"/>
          </a:xfrm>
        </p:spPr>
        <p:txBody>
          <a:bodyPr vert="horz" lIns="91440" tIns="45720" rIns="91440" bIns="45720" rtlCol="0" anchor="ctr">
            <a:normAutofit/>
          </a:bodyPr>
          <a:lstStyle/>
          <a:p>
            <a:pPr>
              <a:lnSpc>
                <a:spcPct val="160000"/>
              </a:lnSpc>
            </a:pPr>
            <a:r>
              <a:rPr lang="fr-CA" sz="1800" dirty="0" smtClean="0">
                <a:cs typeface="Calibri"/>
              </a:rPr>
              <a:t>Expliquer les </a:t>
            </a:r>
            <a:r>
              <a:rPr lang="fr-CA" sz="1800" dirty="0">
                <a:cs typeface="Calibri"/>
              </a:rPr>
              <a:t>effets d’un counseling radon sur la perception du risque </a:t>
            </a:r>
            <a:r>
              <a:rPr lang="fr-CA" sz="1800" dirty="0" smtClean="0">
                <a:cs typeface="Calibri"/>
              </a:rPr>
              <a:t>synergique entre le </a:t>
            </a:r>
            <a:r>
              <a:rPr lang="fr-CA" sz="1800" dirty="0">
                <a:cs typeface="Calibri"/>
              </a:rPr>
              <a:t>radon et </a:t>
            </a:r>
            <a:r>
              <a:rPr lang="fr-CA" sz="1800" dirty="0" smtClean="0">
                <a:cs typeface="Calibri"/>
              </a:rPr>
              <a:t>le tabagisme et sur l’intention de dépister le radon</a:t>
            </a:r>
            <a:endParaRPr lang="fr-CA" sz="1800" dirty="0">
              <a:cs typeface="Calibri"/>
            </a:endParaRPr>
          </a:p>
          <a:p>
            <a:pPr>
              <a:lnSpc>
                <a:spcPct val="160000"/>
              </a:lnSpc>
            </a:pPr>
            <a:r>
              <a:rPr lang="fr-CA" sz="1800" dirty="0" smtClean="0">
                <a:cs typeface="Calibri"/>
              </a:rPr>
              <a:t>Préciser </a:t>
            </a:r>
            <a:r>
              <a:rPr lang="fr-CA" sz="1800" dirty="0">
                <a:cs typeface="Calibri"/>
              </a:rPr>
              <a:t>les enjeux relatifs à la mise en place d'une intervention de counseling radon auprès de fumeurs et </a:t>
            </a:r>
            <a:r>
              <a:rPr lang="fr-CA" sz="1800" dirty="0" smtClean="0">
                <a:cs typeface="Calibri"/>
              </a:rPr>
              <a:t>fumeuses</a:t>
            </a:r>
            <a:endParaRPr lang="fr-CA" sz="1800" dirty="0">
              <a:ea typeface="Calibri"/>
              <a:cs typeface="Calibri"/>
            </a:endParaRPr>
          </a:p>
        </p:txBody>
      </p:sp>
    </p:spTree>
    <p:extLst>
      <p:ext uri="{BB962C8B-B14F-4D97-AF65-F5344CB8AC3E}">
        <p14:creationId xmlns:p14="http://schemas.microsoft.com/office/powerpoint/2010/main" val="5594992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 name="Rectangle 80">
            <a:extLst>
              <a:ext uri="{FF2B5EF4-FFF2-40B4-BE49-F238E27FC236}">
                <a16:creationId xmlns="" xmlns:a16="http://schemas.microsoft.com/office/drawing/2014/main" id="{979E27D9-03C7-44E2-9FF8-15D0C8506A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 xmlns:a16="http://schemas.microsoft.com/office/drawing/2014/main" id="{57826607-4042-EE19-5882-F0E68A6841FB}"/>
              </a:ext>
            </a:extLst>
          </p:cNvPr>
          <p:cNvSpPr>
            <a:spLocks noGrp="1"/>
          </p:cNvSpPr>
          <p:nvPr>
            <p:ph idx="1"/>
          </p:nvPr>
        </p:nvSpPr>
        <p:spPr>
          <a:xfrm>
            <a:off x="4088929" y="962167"/>
            <a:ext cx="6858113" cy="4743174"/>
          </a:xfrm>
        </p:spPr>
        <p:txBody>
          <a:bodyPr anchor="t">
            <a:normAutofit/>
          </a:bodyPr>
          <a:lstStyle/>
          <a:p>
            <a:endParaRPr lang="fr-CA" sz="2000">
              <a:cs typeface="Calibri"/>
            </a:endParaRPr>
          </a:p>
          <a:p>
            <a:pPr lvl="1"/>
            <a:endParaRPr lang="fr-CA" sz="2000">
              <a:ea typeface="+mn-lt"/>
              <a:cs typeface="+mn-lt"/>
            </a:endParaRPr>
          </a:p>
          <a:p>
            <a:pPr lvl="1"/>
            <a:endParaRPr lang="fr-CA" sz="2000">
              <a:cs typeface="Calibri"/>
            </a:endParaRPr>
          </a:p>
        </p:txBody>
      </p:sp>
      <p:sp>
        <p:nvSpPr>
          <p:cNvPr id="83" name="Rectangle 82">
            <a:extLst>
              <a:ext uri="{FF2B5EF4-FFF2-40B4-BE49-F238E27FC236}">
                <a16:creationId xmlns="" xmlns:a16="http://schemas.microsoft.com/office/drawing/2014/main" id="{EEBF1590-3B36-48EE-A89D-3B6F3CB256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 xmlns:a16="http://schemas.microsoft.com/office/drawing/2014/main" id="{AC8F6C8C-AB5A-4548-942D-E3FD40ACBC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ZoneTexte 6">
            <a:extLst>
              <a:ext uri="{FF2B5EF4-FFF2-40B4-BE49-F238E27FC236}">
                <a16:creationId xmlns="" xmlns:a16="http://schemas.microsoft.com/office/drawing/2014/main" id="{3A8EE56A-C846-4DAD-B7EF-BD4BFDE98FE2}"/>
              </a:ext>
            </a:extLst>
          </p:cNvPr>
          <p:cNvSpPr txBox="1"/>
          <p:nvPr/>
        </p:nvSpPr>
        <p:spPr>
          <a:xfrm>
            <a:off x="420436" y="208026"/>
            <a:ext cx="10950220" cy="70173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fr-CA" sz="2400" dirty="0">
                <a:cs typeface="Calibri"/>
              </a:rPr>
              <a:t>"Est-ce qu'il y a du radon dans ma région"</a:t>
            </a:r>
            <a:endParaRPr lang="fr-FR" dirty="0"/>
          </a:p>
          <a:p>
            <a:pPr marL="342900" indent="-342900">
              <a:buFont typeface="Arial"/>
              <a:buChar char="•"/>
            </a:pPr>
            <a:endParaRPr lang="fr-CA" sz="2400" dirty="0">
              <a:cs typeface="Calibri"/>
            </a:endParaRPr>
          </a:p>
          <a:p>
            <a:pPr marL="342900" indent="-342900">
              <a:buFont typeface="Arial"/>
              <a:buChar char="•"/>
            </a:pPr>
            <a:r>
              <a:rPr lang="fr-CA" sz="2400" dirty="0">
                <a:cs typeface="Calibri"/>
              </a:rPr>
              <a:t>"Pourquoi n'y a-t-il pas de publications à ce sujet?"</a:t>
            </a:r>
          </a:p>
          <a:p>
            <a:pPr marL="342900" indent="-342900">
              <a:buFont typeface="Arial"/>
              <a:buChar char="•"/>
            </a:pPr>
            <a:endParaRPr lang="fr-CA" sz="2400" dirty="0">
              <a:cs typeface="Calibri"/>
            </a:endParaRPr>
          </a:p>
          <a:p>
            <a:pPr marL="342900" indent="-342900">
              <a:buFont typeface="Arial"/>
              <a:buChar char="•"/>
            </a:pPr>
            <a:r>
              <a:rPr lang="fr-CA" sz="2400" dirty="0">
                <a:cs typeface="Calibri"/>
              </a:rPr>
              <a:t>"Est-il obligatoire de faire le test pour vendre la propriété?"</a:t>
            </a:r>
          </a:p>
          <a:p>
            <a:endParaRPr lang="fr-CA" sz="2400" dirty="0">
              <a:cs typeface="Calibri"/>
            </a:endParaRPr>
          </a:p>
          <a:p>
            <a:pPr marL="342900" indent="-342900">
              <a:buFont typeface="Arial"/>
              <a:buChar char="•"/>
            </a:pPr>
            <a:r>
              <a:rPr lang="fr-CA" sz="2400" dirty="0">
                <a:cs typeface="Calibri"/>
              </a:rPr>
              <a:t>"Quel pourcentage de propriétés ont du radon?"</a:t>
            </a:r>
          </a:p>
          <a:p>
            <a:endParaRPr lang="fr-CA" sz="2400" dirty="0">
              <a:cs typeface="Calibri"/>
            </a:endParaRPr>
          </a:p>
          <a:p>
            <a:pPr marL="342900" indent="-342900">
              <a:buFont typeface="Arial"/>
              <a:buChar char="•"/>
            </a:pPr>
            <a:r>
              <a:rPr lang="fr-CA" sz="2400" dirty="0">
                <a:cs typeface="Calibri"/>
              </a:rPr>
              <a:t>"Quand la propriété a moins de cinq ans, y-a-t-il des obligations pour éviter cela?"</a:t>
            </a:r>
            <a:br>
              <a:rPr lang="fr-CA" sz="2400" dirty="0">
                <a:cs typeface="Calibri"/>
              </a:rPr>
            </a:br>
            <a:endParaRPr lang="fr-CA" sz="2400" dirty="0">
              <a:cs typeface="Calibri"/>
            </a:endParaRPr>
          </a:p>
          <a:p>
            <a:pPr marL="342900" indent="-342900">
              <a:buFont typeface="Arial"/>
              <a:buChar char="•"/>
            </a:pPr>
            <a:r>
              <a:rPr lang="fr-CA" sz="2400" dirty="0">
                <a:cs typeface="Calibri"/>
              </a:rPr>
              <a:t>"Est-ce-que le fait que la maison soit bâtie sur une nappe d'eau a une influence sur le risque qu'il y ait du radon dans la maison?"</a:t>
            </a:r>
            <a:br>
              <a:rPr lang="fr-CA" sz="2400" dirty="0">
                <a:cs typeface="Calibri"/>
              </a:rPr>
            </a:br>
            <a:endParaRPr lang="fr-CA" sz="2400" dirty="0">
              <a:cs typeface="Calibri"/>
            </a:endParaRPr>
          </a:p>
          <a:p>
            <a:pPr marL="342900" indent="-342900">
              <a:buFont typeface="Arial"/>
              <a:buChar char="•"/>
            </a:pPr>
            <a:r>
              <a:rPr lang="fr-CA" sz="2400" dirty="0">
                <a:cs typeface="Calibri"/>
              </a:rPr>
              <a:t>"Pourquoi la santé publique ne mesure pas le radon avec des radars ou quelque chose du genre?"</a:t>
            </a:r>
          </a:p>
          <a:p>
            <a:pPr marL="342900" indent="-342900">
              <a:buFont typeface="Arial"/>
              <a:buChar char="•"/>
            </a:pPr>
            <a:endParaRPr lang="fr-CA" sz="2400" dirty="0">
              <a:cs typeface="Calibri"/>
            </a:endParaRPr>
          </a:p>
          <a:p>
            <a:pPr marL="342900" indent="-342900">
              <a:buFont typeface="Arial"/>
              <a:buChar char="•"/>
            </a:pPr>
            <a:endParaRPr lang="fr-CA" sz="2400" dirty="0">
              <a:cs typeface="Calibri"/>
            </a:endParaRPr>
          </a:p>
          <a:p>
            <a:endParaRPr lang="fr-CA" dirty="0">
              <a:cs typeface="Calibri"/>
            </a:endParaRPr>
          </a:p>
        </p:txBody>
      </p:sp>
    </p:spTree>
    <p:extLst>
      <p:ext uri="{BB962C8B-B14F-4D97-AF65-F5344CB8AC3E}">
        <p14:creationId xmlns:p14="http://schemas.microsoft.com/office/powerpoint/2010/main" val="14691193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 xmlns:a16="http://schemas.microsoft.com/office/drawing/2014/main" id="{0E30439A-8A5B-46EC-8283-9B6B031D40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 xmlns:a16="http://schemas.microsoft.com/office/drawing/2014/main" id="{5CEAD642-85CF-4750-8432-7C80C901F0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 xmlns:a16="http://schemas.microsoft.com/office/drawing/2014/main" id="{FA33EEAE-15D5-4119-8C1E-89D943F911E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 xmlns:a16="http://schemas.microsoft.com/office/drawing/2014/main" id="{730D8B3B-9B80-4025-B934-26DC7D7CD2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 xmlns:a16="http://schemas.microsoft.com/office/drawing/2014/main" id="{B5A1B09C-1565-46F8-B70F-621C5EB48A0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57BE9505-D633-F645-3E80-5671238575B5}"/>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fr-CA" dirty="0">
                <a:solidFill>
                  <a:schemeClr val="bg1"/>
                </a:solidFill>
                <a:ea typeface="+mj-lt"/>
                <a:cs typeface="+mj-lt"/>
              </a:rPr>
              <a:t>Faits saillants des résultats</a:t>
            </a:r>
            <a:endParaRPr lang="fr-FR" dirty="0">
              <a:ea typeface="Calibri Light"/>
              <a:cs typeface="Calibri Light"/>
            </a:endParaRPr>
          </a:p>
        </p:txBody>
      </p:sp>
      <p:sp>
        <p:nvSpPr>
          <p:cNvPr id="27" name="Rectangle 26">
            <a:extLst>
              <a:ext uri="{FF2B5EF4-FFF2-40B4-BE49-F238E27FC236}">
                <a16:creationId xmlns="" xmlns:a16="http://schemas.microsoft.com/office/drawing/2014/main" id="{8C516CC8-80AC-446C-A56E-9F54B721040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 xmlns:a16="http://schemas.microsoft.com/office/drawing/2014/main" id="{53947E58-F088-49F1-A3D1-DEA690192E8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32631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 name="Rectangle 80">
            <a:extLst>
              <a:ext uri="{FF2B5EF4-FFF2-40B4-BE49-F238E27FC236}">
                <a16:creationId xmlns="" xmlns:a16="http://schemas.microsoft.com/office/drawing/2014/main" id="{979E27D9-03C7-44E2-9FF8-15D0C8506A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 xmlns:a16="http://schemas.microsoft.com/office/drawing/2014/main" id="{57826607-4042-EE19-5882-F0E68A6841FB}"/>
              </a:ext>
            </a:extLst>
          </p:cNvPr>
          <p:cNvSpPr>
            <a:spLocks noGrp="1"/>
          </p:cNvSpPr>
          <p:nvPr>
            <p:ph idx="1"/>
          </p:nvPr>
        </p:nvSpPr>
        <p:spPr>
          <a:xfrm>
            <a:off x="4088929" y="962167"/>
            <a:ext cx="6858113" cy="4743174"/>
          </a:xfrm>
        </p:spPr>
        <p:txBody>
          <a:bodyPr anchor="t">
            <a:normAutofit/>
          </a:bodyPr>
          <a:lstStyle/>
          <a:p>
            <a:endParaRPr lang="fr-CA" sz="2000" dirty="0">
              <a:cs typeface="Calibri"/>
            </a:endParaRPr>
          </a:p>
          <a:p>
            <a:pPr lvl="1"/>
            <a:endParaRPr lang="fr-CA" sz="2000" dirty="0">
              <a:ea typeface="+mn-lt"/>
              <a:cs typeface="+mn-lt"/>
            </a:endParaRPr>
          </a:p>
          <a:p>
            <a:pPr lvl="1"/>
            <a:endParaRPr lang="fr-CA" sz="2000" dirty="0">
              <a:cs typeface="Calibri"/>
            </a:endParaRPr>
          </a:p>
        </p:txBody>
      </p:sp>
      <p:sp>
        <p:nvSpPr>
          <p:cNvPr id="83" name="Rectangle 82">
            <a:extLst>
              <a:ext uri="{FF2B5EF4-FFF2-40B4-BE49-F238E27FC236}">
                <a16:creationId xmlns="" xmlns:a16="http://schemas.microsoft.com/office/drawing/2014/main" id="{EEBF1590-3B36-48EE-A89D-3B6F3CB256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 xmlns:a16="http://schemas.microsoft.com/office/drawing/2014/main" id="{AC8F6C8C-AB5A-4548-942D-E3FD40ACBC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ZoneTexte 6">
            <a:extLst>
              <a:ext uri="{FF2B5EF4-FFF2-40B4-BE49-F238E27FC236}">
                <a16:creationId xmlns="" xmlns:a16="http://schemas.microsoft.com/office/drawing/2014/main" id="{3A8EE56A-C846-4DAD-B7EF-BD4BFDE98FE2}"/>
              </a:ext>
            </a:extLst>
          </p:cNvPr>
          <p:cNvSpPr txBox="1"/>
          <p:nvPr/>
        </p:nvSpPr>
        <p:spPr>
          <a:xfrm>
            <a:off x="445489" y="709067"/>
            <a:ext cx="10950220" cy="62940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fr-CA" sz="2100" dirty="0">
                <a:cs typeface="Calibri"/>
              </a:rPr>
              <a:t>Malgré le petit échantillon, on note : </a:t>
            </a:r>
          </a:p>
          <a:p>
            <a:pPr marL="342900" indent="-342900">
              <a:spcAft>
                <a:spcPts val="600"/>
              </a:spcAft>
              <a:buFont typeface="Arial"/>
              <a:buChar char="•"/>
            </a:pPr>
            <a:r>
              <a:rPr lang="fr-CA" sz="2100" dirty="0">
                <a:cs typeface="Calibri"/>
              </a:rPr>
              <a:t>Une bonne connaissance préalable (sur l’existence du radon) et une amélioration de la connaissance (sur la nature du radon) suite à l’intervention</a:t>
            </a:r>
          </a:p>
          <a:p>
            <a:pPr marL="342900" indent="-342900">
              <a:spcAft>
                <a:spcPts val="600"/>
              </a:spcAft>
              <a:buFont typeface="Arial"/>
              <a:buChar char="•"/>
            </a:pPr>
            <a:r>
              <a:rPr lang="fr-CA" sz="2100" dirty="0">
                <a:cs typeface="Calibri"/>
              </a:rPr>
              <a:t>Un consensus sur l’existence d’un risque à la santé du radon au terme de l’intervention (à l'exception de 1 nsp et 1 non)</a:t>
            </a:r>
          </a:p>
          <a:p>
            <a:pPr marL="342900" indent="-342900">
              <a:spcAft>
                <a:spcPts val="600"/>
              </a:spcAft>
              <a:buFont typeface="Arial"/>
              <a:buChar char="•"/>
            </a:pPr>
            <a:r>
              <a:rPr lang="fr-CA" sz="2100" dirty="0">
                <a:cs typeface="Calibri"/>
              </a:rPr>
              <a:t>Un perception de risque quant aux effets respiratoires plutôt qu’en fait de cancer du poumon, mais la proportion qui identifie le cancer du poumon double avec l’intervention</a:t>
            </a:r>
          </a:p>
          <a:p>
            <a:pPr marL="342900" indent="-342900">
              <a:spcAft>
                <a:spcPts val="600"/>
              </a:spcAft>
              <a:buFont typeface="Arial"/>
              <a:buChar char="•"/>
            </a:pPr>
            <a:r>
              <a:rPr lang="fr-CA" sz="2100" dirty="0">
                <a:cs typeface="Calibri"/>
              </a:rPr>
              <a:t>Un effet synergique très bien compris (nette croissance de 16 % à 70 % avec l’intervention quant au groupe des fumeurs  comme celui perçu le plus à risque de cancer du poumon)</a:t>
            </a:r>
          </a:p>
          <a:p>
            <a:pPr marL="342900" indent="-342900">
              <a:spcAft>
                <a:spcPts val="600"/>
              </a:spcAft>
              <a:buFont typeface="Arial"/>
              <a:buChar char="•"/>
            </a:pPr>
            <a:r>
              <a:rPr lang="fr-CA" sz="2100" dirty="0">
                <a:cs typeface="Calibri"/>
              </a:rPr>
              <a:t>Une progression dans les stades relatifs à l’intention de dépistage chez 25% des personnes, mais une proportion faible de personnes ayant néanmoins l’intention de dépister</a:t>
            </a:r>
          </a:p>
          <a:p>
            <a:pPr marL="342900" indent="-342900">
              <a:spcAft>
                <a:spcPts val="600"/>
              </a:spcAft>
              <a:buFont typeface="Arial"/>
              <a:buChar char="•"/>
              <a:defRPr/>
            </a:pPr>
            <a:r>
              <a:rPr kumimoji="0" lang="fr-CA" sz="2100" b="0" i="0" u="none" strike="noStrike" kern="1200" cap="none" spc="0" normalizeH="0" baseline="0" noProof="0" dirty="0">
                <a:ln>
                  <a:noFill/>
                </a:ln>
                <a:solidFill>
                  <a:prstClr val="black"/>
                </a:solidFill>
                <a:effectLst/>
                <a:uLnTx/>
                <a:uFillTx/>
                <a:latin typeface="Arial" panose="020B0604020202020204"/>
                <a:cs typeface="Calibri"/>
              </a:rPr>
              <a:t>Une satisfaction élevée quant à l’information reçue et une pertinence élevée à l’égard de l’intervention</a:t>
            </a:r>
            <a:endParaRPr lang="fr-CA" sz="2100" dirty="0">
              <a:cs typeface="Calibri"/>
            </a:endParaRPr>
          </a:p>
          <a:p>
            <a:pPr marL="342900" indent="-342900">
              <a:spcAft>
                <a:spcPts val="600"/>
              </a:spcAft>
              <a:buFont typeface="Arial"/>
              <a:buChar char="•"/>
            </a:pPr>
            <a:endParaRPr lang="fr-CA" sz="2400" dirty="0">
              <a:cs typeface="Calibri"/>
            </a:endParaRPr>
          </a:p>
          <a:p>
            <a:pPr marL="342900" indent="-342900">
              <a:buFont typeface="Arial"/>
              <a:buChar char="•"/>
            </a:pPr>
            <a:endParaRPr lang="fr-CA" sz="2400" dirty="0">
              <a:cs typeface="Calibri"/>
            </a:endParaRPr>
          </a:p>
        </p:txBody>
      </p:sp>
    </p:spTree>
    <p:extLst>
      <p:ext uri="{BB962C8B-B14F-4D97-AF65-F5344CB8AC3E}">
        <p14:creationId xmlns:p14="http://schemas.microsoft.com/office/powerpoint/2010/main" val="20762046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 xmlns:a16="http://schemas.microsoft.com/office/drawing/2014/main" id="{0E30439A-8A5B-46EC-8283-9B6B031D40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 xmlns:a16="http://schemas.microsoft.com/office/drawing/2014/main" id="{5CEAD642-85CF-4750-8432-7C80C901F0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 xmlns:a16="http://schemas.microsoft.com/office/drawing/2014/main" id="{FA33EEAE-15D5-4119-8C1E-89D943F911E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 xmlns:a16="http://schemas.microsoft.com/office/drawing/2014/main" id="{730D8B3B-9B80-4025-B934-26DC7D7CD2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 xmlns:a16="http://schemas.microsoft.com/office/drawing/2014/main" id="{B5A1B09C-1565-46F8-B70F-621C5EB48A0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57BE9505-D633-F645-3E80-5671238575B5}"/>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fr-CA" dirty="0">
                <a:solidFill>
                  <a:schemeClr val="bg1"/>
                </a:solidFill>
                <a:ea typeface="+mj-lt"/>
                <a:cs typeface="+mj-lt"/>
              </a:rPr>
              <a:t>Défis et limites</a:t>
            </a:r>
            <a:endParaRPr lang="fr-FR" dirty="0">
              <a:ea typeface="Calibri Light"/>
              <a:cs typeface="Calibri Light"/>
            </a:endParaRPr>
          </a:p>
        </p:txBody>
      </p:sp>
      <p:sp>
        <p:nvSpPr>
          <p:cNvPr id="27" name="Rectangle 26">
            <a:extLst>
              <a:ext uri="{FF2B5EF4-FFF2-40B4-BE49-F238E27FC236}">
                <a16:creationId xmlns="" xmlns:a16="http://schemas.microsoft.com/office/drawing/2014/main" id="{8C516CC8-80AC-446C-A56E-9F54B721040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 xmlns:a16="http://schemas.microsoft.com/office/drawing/2014/main" id="{53947E58-F088-49F1-A3D1-DEA690192E8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70297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 name="Rectangle 80">
            <a:extLst>
              <a:ext uri="{FF2B5EF4-FFF2-40B4-BE49-F238E27FC236}">
                <a16:creationId xmlns="" xmlns:a16="http://schemas.microsoft.com/office/drawing/2014/main" id="{979E27D9-03C7-44E2-9FF8-15D0C8506A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 xmlns:a16="http://schemas.microsoft.com/office/drawing/2014/main" id="{57826607-4042-EE19-5882-F0E68A6841FB}"/>
              </a:ext>
            </a:extLst>
          </p:cNvPr>
          <p:cNvSpPr>
            <a:spLocks noGrp="1"/>
          </p:cNvSpPr>
          <p:nvPr>
            <p:ph idx="1"/>
          </p:nvPr>
        </p:nvSpPr>
        <p:spPr>
          <a:xfrm>
            <a:off x="4088929" y="962167"/>
            <a:ext cx="6858113" cy="4743174"/>
          </a:xfrm>
        </p:spPr>
        <p:txBody>
          <a:bodyPr anchor="t">
            <a:normAutofit/>
          </a:bodyPr>
          <a:lstStyle/>
          <a:p>
            <a:endParaRPr lang="fr-CA" sz="2000">
              <a:cs typeface="Calibri"/>
            </a:endParaRPr>
          </a:p>
          <a:p>
            <a:pPr lvl="1"/>
            <a:endParaRPr lang="fr-CA" sz="2000">
              <a:ea typeface="+mn-lt"/>
              <a:cs typeface="+mn-lt"/>
            </a:endParaRPr>
          </a:p>
          <a:p>
            <a:pPr lvl="1"/>
            <a:endParaRPr lang="fr-CA" sz="2000">
              <a:cs typeface="Calibri"/>
            </a:endParaRPr>
          </a:p>
        </p:txBody>
      </p:sp>
      <p:sp>
        <p:nvSpPr>
          <p:cNvPr id="83" name="Rectangle 82">
            <a:extLst>
              <a:ext uri="{FF2B5EF4-FFF2-40B4-BE49-F238E27FC236}">
                <a16:creationId xmlns="" xmlns:a16="http://schemas.microsoft.com/office/drawing/2014/main" id="{EEBF1590-3B36-48EE-A89D-3B6F3CB256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 xmlns:a16="http://schemas.microsoft.com/office/drawing/2014/main" id="{AC8F6C8C-AB5A-4548-942D-E3FD40ACBC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ZoneTexte 6">
            <a:extLst>
              <a:ext uri="{FF2B5EF4-FFF2-40B4-BE49-F238E27FC236}">
                <a16:creationId xmlns="" xmlns:a16="http://schemas.microsoft.com/office/drawing/2014/main" id="{3A8EE56A-C846-4DAD-B7EF-BD4BFDE98FE2}"/>
              </a:ext>
            </a:extLst>
          </p:cNvPr>
          <p:cNvSpPr txBox="1"/>
          <p:nvPr/>
        </p:nvSpPr>
        <p:spPr>
          <a:xfrm>
            <a:off x="445489" y="709067"/>
            <a:ext cx="10950220" cy="64171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fr-CA" sz="2000" dirty="0">
                <a:cs typeface="Calibri"/>
              </a:rPr>
              <a:t>Absence d’un groupe contrôle</a:t>
            </a:r>
          </a:p>
          <a:p>
            <a:pPr marL="342900" indent="-342900">
              <a:buFont typeface="Arial"/>
              <a:buChar char="•"/>
            </a:pPr>
            <a:r>
              <a:rPr lang="fr-CA" sz="2000" dirty="0">
                <a:cs typeface="Calibri"/>
              </a:rPr>
              <a:t>Recrutement limité de participants         petit échantillon</a:t>
            </a:r>
          </a:p>
          <a:p>
            <a:pPr marL="800100" lvl="1" indent="-342900">
              <a:buFont typeface="Arial"/>
              <a:buChar char="•"/>
            </a:pPr>
            <a:r>
              <a:rPr lang="fr-CA" sz="2000" dirty="0">
                <a:cs typeface="Calibri"/>
              </a:rPr>
              <a:t>Rythme avant la pandémie déjà inférieur aux prévisions</a:t>
            </a:r>
          </a:p>
          <a:p>
            <a:pPr marL="800100" lvl="1" indent="-342900">
              <a:buFont typeface="Arial"/>
              <a:buChar char="•"/>
            </a:pPr>
            <a:r>
              <a:rPr lang="fr-CA" sz="2000" dirty="0">
                <a:cs typeface="Calibri"/>
              </a:rPr>
              <a:t>Délestage </a:t>
            </a:r>
            <a:r>
              <a:rPr lang="fr-CA" sz="2000" dirty="0" smtClean="0">
                <a:cs typeface="Calibri"/>
              </a:rPr>
              <a:t>des intervenants tabac aux </a:t>
            </a:r>
            <a:r>
              <a:rPr lang="fr-CA" sz="2000" dirty="0">
                <a:cs typeface="Calibri"/>
              </a:rPr>
              <a:t>Centres d’abandon du tabagisme durant la </a:t>
            </a:r>
            <a:r>
              <a:rPr lang="fr-CA" sz="2000" dirty="0" smtClean="0">
                <a:cs typeface="Calibri"/>
              </a:rPr>
              <a:t>pandémie</a:t>
            </a:r>
          </a:p>
          <a:p>
            <a:pPr marL="800100" lvl="1" indent="-342900">
              <a:spcAft>
                <a:spcPts val="600"/>
              </a:spcAft>
              <a:buFont typeface="Arial"/>
              <a:buChar char="•"/>
            </a:pPr>
            <a:r>
              <a:rPr lang="fr-CA" sz="2000" dirty="0" smtClean="0">
                <a:cs typeface="Calibri"/>
              </a:rPr>
              <a:t>Difficulté </a:t>
            </a:r>
            <a:r>
              <a:rPr lang="fr-CA" sz="2000" dirty="0">
                <a:cs typeface="Calibri"/>
              </a:rPr>
              <a:t>d’ajouter d’autres milieux comparables</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fr-CA" sz="2000" b="0" i="0" u="none" strike="noStrike" kern="1200" cap="none" spc="0" normalizeH="0" baseline="0" noProof="0" dirty="0">
                <a:ln>
                  <a:noFill/>
                </a:ln>
                <a:solidFill>
                  <a:prstClr val="black"/>
                </a:solidFill>
                <a:effectLst/>
                <a:uLnTx/>
                <a:uFillTx/>
                <a:latin typeface="Arial" panose="020B0604020202020204"/>
                <a:ea typeface="+mn-ea"/>
                <a:cs typeface="Calibri"/>
              </a:rPr>
              <a:t>Analyse descriptive des données étant donné l’échantillon encore insuffisant pour des tests statistiques</a:t>
            </a:r>
          </a:p>
          <a:p>
            <a:pPr marL="342900" indent="-342900">
              <a:buFont typeface="Arial"/>
              <a:buChar char="•"/>
            </a:pPr>
            <a:r>
              <a:rPr lang="fr-CA" sz="2000" dirty="0">
                <a:cs typeface="Calibri"/>
              </a:rPr>
              <a:t>Temporalité non optimale pour mesurer le comportement, si tel avait été un objectif du projet</a:t>
            </a:r>
          </a:p>
          <a:p>
            <a:pPr lvl="1"/>
            <a:r>
              <a:rPr lang="fr-CA" sz="2000" b="1" dirty="0">
                <a:solidFill>
                  <a:schemeClr val="tx2"/>
                </a:solidFill>
                <a:cs typeface="Calibri"/>
              </a:rPr>
              <a:t>Idéalement :</a:t>
            </a:r>
          </a:p>
          <a:p>
            <a:pPr marL="800100" lvl="1" indent="-342900">
              <a:spcAft>
                <a:spcPts val="600"/>
              </a:spcAft>
              <a:buFont typeface="Wingdings" panose="05000000000000000000" pitchFamily="2" charset="2"/>
              <a:buChar char="Ø"/>
            </a:pPr>
            <a:r>
              <a:rPr lang="fr-CA" sz="2000" dirty="0">
                <a:cs typeface="Calibri"/>
              </a:rPr>
              <a:t>Deux appels (Q1 et intervention, puis Q2) complétés à l’automne suivi d’un appel pour questionner sur le dépistage pas dosimètre à la fin de l’hiver</a:t>
            </a:r>
          </a:p>
          <a:p>
            <a:pPr marL="342900" indent="-342900">
              <a:spcAft>
                <a:spcPts val="600"/>
              </a:spcAft>
              <a:buFont typeface="Arial" panose="020B0604020202020204" pitchFamily="34" charset="0"/>
              <a:buChar char="•"/>
            </a:pPr>
            <a:r>
              <a:rPr lang="fr-CA" sz="2000" dirty="0">
                <a:cs typeface="Calibri"/>
              </a:rPr>
              <a:t>Personnes consultant en CAT pouvant différer de profil de la population générale de fumeurs ou fumeuses</a:t>
            </a:r>
          </a:p>
          <a:p>
            <a:pPr marL="342900" indent="-342900">
              <a:spcAft>
                <a:spcPts val="600"/>
              </a:spcAft>
              <a:buFont typeface="Arial" panose="020B0604020202020204" pitchFamily="34" charset="0"/>
              <a:buChar char="•"/>
            </a:pPr>
            <a:r>
              <a:rPr lang="fr-CA" sz="2000" dirty="0">
                <a:cs typeface="Calibri"/>
              </a:rPr>
              <a:t>Biais de désirabilité sociale vraisemblable</a:t>
            </a:r>
            <a:br>
              <a:rPr lang="fr-CA" sz="2000" dirty="0">
                <a:cs typeface="Calibri"/>
              </a:rPr>
            </a:br>
            <a:endParaRPr lang="fr-CA" sz="2000" dirty="0"/>
          </a:p>
          <a:p>
            <a:pPr marL="285750" indent="-285750">
              <a:buFont typeface="Arial" panose="020B0604020202020204" pitchFamily="34" charset="0"/>
              <a:buChar char="•"/>
            </a:pPr>
            <a:endParaRPr lang="fr-CA" sz="2400" dirty="0">
              <a:cs typeface="Calibri"/>
            </a:endParaRPr>
          </a:p>
          <a:p>
            <a:pPr marL="342900" indent="-342900">
              <a:buFont typeface="Arial"/>
              <a:buChar char="•"/>
            </a:pPr>
            <a:endParaRPr lang="fr-CA" sz="2400" dirty="0">
              <a:cs typeface="Calibri"/>
            </a:endParaRPr>
          </a:p>
          <a:p>
            <a:endParaRPr lang="fr-CA" dirty="0">
              <a:cs typeface="Calibri"/>
            </a:endParaRPr>
          </a:p>
        </p:txBody>
      </p:sp>
      <p:sp>
        <p:nvSpPr>
          <p:cNvPr id="2" name="Flèche : droite 1">
            <a:extLst>
              <a:ext uri="{FF2B5EF4-FFF2-40B4-BE49-F238E27FC236}">
                <a16:creationId xmlns="" xmlns:a16="http://schemas.microsoft.com/office/drawing/2014/main" id="{821253C0-2A78-F057-1F33-F16624EDACF2}"/>
              </a:ext>
            </a:extLst>
          </p:cNvPr>
          <p:cNvSpPr/>
          <p:nvPr/>
        </p:nvSpPr>
        <p:spPr>
          <a:xfrm>
            <a:off x="4892842" y="1146065"/>
            <a:ext cx="288718" cy="1275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0060384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 xmlns:a16="http://schemas.microsoft.com/office/drawing/2014/main" id="{0E30439A-8A5B-46EC-8283-9B6B031D40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 xmlns:a16="http://schemas.microsoft.com/office/drawing/2014/main" id="{5CEAD642-85CF-4750-8432-7C80C901F0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 xmlns:a16="http://schemas.microsoft.com/office/drawing/2014/main" id="{FA33EEAE-15D5-4119-8C1E-89D943F911E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 xmlns:a16="http://schemas.microsoft.com/office/drawing/2014/main" id="{730D8B3B-9B80-4025-B934-26DC7D7CD2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 xmlns:a16="http://schemas.microsoft.com/office/drawing/2014/main" id="{B5A1B09C-1565-46F8-B70F-621C5EB48A0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57BE9505-D633-F645-3E80-5671238575B5}"/>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fr-CA" dirty="0">
                <a:solidFill>
                  <a:schemeClr val="bg1"/>
                </a:solidFill>
                <a:ea typeface="+mj-lt"/>
                <a:cs typeface="+mj-lt"/>
              </a:rPr>
              <a:t>Interprétation et perspectives</a:t>
            </a:r>
            <a:r>
              <a:rPr lang="fr-CA" dirty="0">
                <a:ea typeface="+mj-lt"/>
                <a:cs typeface="+mj-lt"/>
              </a:rPr>
              <a:t> </a:t>
            </a:r>
            <a:endParaRPr lang="fr-FR" dirty="0">
              <a:ea typeface="Calibri Light"/>
              <a:cs typeface="Calibri Light"/>
            </a:endParaRPr>
          </a:p>
        </p:txBody>
      </p:sp>
      <p:sp>
        <p:nvSpPr>
          <p:cNvPr id="27" name="Rectangle 26">
            <a:extLst>
              <a:ext uri="{FF2B5EF4-FFF2-40B4-BE49-F238E27FC236}">
                <a16:creationId xmlns="" xmlns:a16="http://schemas.microsoft.com/office/drawing/2014/main" id="{8C516CC8-80AC-446C-A56E-9F54B721040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 xmlns:a16="http://schemas.microsoft.com/office/drawing/2014/main" id="{53947E58-F088-49F1-A3D1-DEA690192E8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24649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 name="Rectangle 80">
            <a:extLst>
              <a:ext uri="{FF2B5EF4-FFF2-40B4-BE49-F238E27FC236}">
                <a16:creationId xmlns="" xmlns:a16="http://schemas.microsoft.com/office/drawing/2014/main" id="{979E27D9-03C7-44E2-9FF8-15D0C8506A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 xmlns:a16="http://schemas.microsoft.com/office/drawing/2014/main" id="{57826607-4042-EE19-5882-F0E68A6841FB}"/>
              </a:ext>
            </a:extLst>
          </p:cNvPr>
          <p:cNvSpPr>
            <a:spLocks noGrp="1"/>
          </p:cNvSpPr>
          <p:nvPr>
            <p:ph idx="1"/>
          </p:nvPr>
        </p:nvSpPr>
        <p:spPr>
          <a:xfrm>
            <a:off x="4088929" y="962167"/>
            <a:ext cx="6858113" cy="4743174"/>
          </a:xfrm>
        </p:spPr>
        <p:txBody>
          <a:bodyPr anchor="t">
            <a:normAutofit/>
          </a:bodyPr>
          <a:lstStyle/>
          <a:p>
            <a:endParaRPr lang="fr-CA" sz="2000">
              <a:cs typeface="Calibri"/>
            </a:endParaRPr>
          </a:p>
          <a:p>
            <a:pPr lvl="1"/>
            <a:endParaRPr lang="fr-CA" sz="2000">
              <a:ea typeface="+mn-lt"/>
              <a:cs typeface="+mn-lt"/>
            </a:endParaRPr>
          </a:p>
          <a:p>
            <a:pPr lvl="1"/>
            <a:endParaRPr lang="fr-CA" sz="2000">
              <a:cs typeface="Calibri"/>
            </a:endParaRPr>
          </a:p>
        </p:txBody>
      </p:sp>
      <p:sp>
        <p:nvSpPr>
          <p:cNvPr id="83" name="Rectangle 82">
            <a:extLst>
              <a:ext uri="{FF2B5EF4-FFF2-40B4-BE49-F238E27FC236}">
                <a16:creationId xmlns="" xmlns:a16="http://schemas.microsoft.com/office/drawing/2014/main" id="{EEBF1590-3B36-48EE-A89D-3B6F3CB256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 xmlns:a16="http://schemas.microsoft.com/office/drawing/2014/main" id="{AC8F6C8C-AB5A-4548-942D-E3FD40ACBC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ZoneTexte 6">
            <a:extLst>
              <a:ext uri="{FF2B5EF4-FFF2-40B4-BE49-F238E27FC236}">
                <a16:creationId xmlns="" xmlns:a16="http://schemas.microsoft.com/office/drawing/2014/main" id="{3A8EE56A-C846-4DAD-B7EF-BD4BFDE98FE2}"/>
              </a:ext>
            </a:extLst>
          </p:cNvPr>
          <p:cNvSpPr txBox="1"/>
          <p:nvPr/>
        </p:nvSpPr>
        <p:spPr>
          <a:xfrm>
            <a:off x="270125" y="208027"/>
            <a:ext cx="11633118" cy="63940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spcAft>
                <a:spcPts val="900"/>
              </a:spcAft>
              <a:buFont typeface="Arial" panose="020B0604020202020204" pitchFamily="34" charset="0"/>
              <a:buChar char="•"/>
            </a:pPr>
            <a:endParaRPr lang="fr-CA" sz="2200" dirty="0">
              <a:solidFill>
                <a:prstClr val="black"/>
              </a:solidFill>
              <a:latin typeface="Arial" panose="020B0604020202020204"/>
              <a:cs typeface="Calibri"/>
            </a:endParaRPr>
          </a:p>
          <a:p>
            <a:pPr marL="342900" indent="-342900">
              <a:spcAft>
                <a:spcPts val="900"/>
              </a:spcAft>
              <a:buFont typeface="Arial" panose="020B0604020202020204" pitchFamily="34" charset="0"/>
              <a:buChar char="•"/>
            </a:pPr>
            <a:r>
              <a:rPr lang="fr-CA" sz="2200" dirty="0">
                <a:solidFill>
                  <a:prstClr val="black"/>
                </a:solidFill>
                <a:latin typeface="Arial" panose="020B0604020202020204"/>
                <a:cs typeface="Calibri"/>
              </a:rPr>
              <a:t>L’idée d’évaluer </a:t>
            </a:r>
            <a:r>
              <a:rPr kumimoji="0" lang="fr-CA" sz="2200" b="0" i="0" u="none" strike="noStrike" kern="1200" cap="none" spc="0" normalizeH="0" baseline="0" noProof="0" dirty="0">
                <a:ln>
                  <a:noFill/>
                </a:ln>
                <a:solidFill>
                  <a:prstClr val="black"/>
                </a:solidFill>
                <a:effectLst/>
                <a:uLnTx/>
                <a:uFillTx/>
                <a:latin typeface="Arial" panose="020B0604020202020204"/>
                <a:ea typeface="+mn-ea"/>
                <a:cs typeface="Calibri"/>
              </a:rPr>
              <a:t>l’effet sur le tabagisme de ce genre d’intervention présente un intérêt</a:t>
            </a:r>
          </a:p>
          <a:p>
            <a:pPr marL="342900" indent="-342900">
              <a:spcAft>
                <a:spcPts val="900"/>
              </a:spcAft>
              <a:buFont typeface="Arial" panose="020B0604020202020204" pitchFamily="34" charset="0"/>
              <a:buChar char="•"/>
            </a:pPr>
            <a:r>
              <a:rPr lang="fr-CA" sz="2200" dirty="0">
                <a:cs typeface="Calibri"/>
              </a:rPr>
              <a:t>La relativement faible intention de dépister renforce l’intérêt de cibler les bonnes personnes par les mesures préventives appropriées</a:t>
            </a:r>
          </a:p>
          <a:p>
            <a:pPr marL="342900" indent="-342900">
              <a:spcAft>
                <a:spcPts val="900"/>
              </a:spcAft>
              <a:buFont typeface="Arial" panose="020B0604020202020204" pitchFamily="34" charset="0"/>
              <a:buChar char="•"/>
            </a:pPr>
            <a:r>
              <a:rPr lang="fr-CA" sz="2200" dirty="0">
                <a:cs typeface="Calibri"/>
              </a:rPr>
              <a:t>Les questions ne nécessitent pas d’expertise particulière pour être répondues; un soutien minimal est nécessaire</a:t>
            </a:r>
          </a:p>
          <a:p>
            <a:pPr marL="342900" indent="-342900">
              <a:spcAft>
                <a:spcPts val="900"/>
              </a:spcAft>
              <a:buFont typeface="Arial" panose="020B0604020202020204" pitchFamily="34" charset="0"/>
              <a:buChar char="•"/>
            </a:pPr>
            <a:r>
              <a:rPr lang="fr-CA" sz="2200" dirty="0">
                <a:cs typeface="Calibri"/>
              </a:rPr>
              <a:t>L’étude ne met pas en évidence une raison de craindre de parler du radon même avec une population de fumeurs</a:t>
            </a:r>
          </a:p>
          <a:p>
            <a:pPr marL="342900" indent="-342900">
              <a:spcAft>
                <a:spcPts val="900"/>
              </a:spcAft>
              <a:buFont typeface="Arial" panose="020B0604020202020204" pitchFamily="34" charset="0"/>
              <a:buChar char="•"/>
            </a:pPr>
            <a:r>
              <a:rPr lang="fr-CA" sz="2200" dirty="0">
                <a:cs typeface="Calibri"/>
              </a:rPr>
              <a:t>L’envoi de dosimètre (supposant les ressources requises) aurait été envisageable, mais il y avait une crainte de pas pouvoir agir en dépit d’un résultat positif</a:t>
            </a:r>
          </a:p>
          <a:p>
            <a:pPr marL="342900" indent="-342900">
              <a:spcAft>
                <a:spcPts val="900"/>
              </a:spcAft>
              <a:buFont typeface="Arial" panose="020B0604020202020204" pitchFamily="34" charset="0"/>
              <a:buChar char="•"/>
            </a:pPr>
            <a:r>
              <a:rPr lang="fr-CA" sz="2200" dirty="0">
                <a:cs typeface="Calibri"/>
              </a:rPr>
              <a:t>Le projet de recherche pourra se poursuivre à moins d’en arriver à une absence de gain ultérieur en fait de données ou à penser à un effet délétère (toutefois absence d’indication dans le projet qu’un dépistage réduirait l’intention de cesser </a:t>
            </a:r>
            <a:r>
              <a:rPr lang="fr-CA" sz="2200">
                <a:cs typeface="Calibri"/>
              </a:rPr>
              <a:t>le tabagisme)</a:t>
            </a:r>
          </a:p>
          <a:p>
            <a:pPr marL="285750" indent="-285750">
              <a:spcAft>
                <a:spcPts val="600"/>
              </a:spcAft>
              <a:buFont typeface="Arial" panose="020B0604020202020204" pitchFamily="34" charset="0"/>
              <a:buChar char="•"/>
            </a:pPr>
            <a:endParaRPr lang="fr-CA" sz="2400" dirty="0">
              <a:cs typeface="Calibri"/>
            </a:endParaRPr>
          </a:p>
          <a:p>
            <a:pPr marL="285750" indent="-285750">
              <a:buFont typeface="Arial" panose="020B0604020202020204" pitchFamily="34" charset="0"/>
              <a:buChar char="•"/>
            </a:pPr>
            <a:endParaRPr lang="fr-CA" sz="2400" dirty="0">
              <a:cs typeface="Calibri"/>
            </a:endParaRPr>
          </a:p>
          <a:p>
            <a:endParaRPr lang="fr-CA" dirty="0">
              <a:cs typeface="Calibri"/>
            </a:endParaRPr>
          </a:p>
        </p:txBody>
      </p:sp>
    </p:spTree>
    <p:extLst>
      <p:ext uri="{BB962C8B-B14F-4D97-AF65-F5344CB8AC3E}">
        <p14:creationId xmlns:p14="http://schemas.microsoft.com/office/powerpoint/2010/main" val="37540127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33">
            <a:extLst>
              <a:ext uri="{FF2B5EF4-FFF2-40B4-BE49-F238E27FC236}">
                <a16:creationId xmlns="" xmlns:a16="http://schemas.microsoft.com/office/drawing/2014/main" id="{DA9C8D46-54D8-4DF1-99A2-E651C7B132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46" name="Rectangle 35">
            <a:extLst>
              <a:ext uri="{FF2B5EF4-FFF2-40B4-BE49-F238E27FC236}">
                <a16:creationId xmlns="" xmlns:a16="http://schemas.microsoft.com/office/drawing/2014/main" id="{9715DAF0-AE1B-46C9-8A6B-DB2AA05AB9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1" y="0"/>
            <a:ext cx="12191999" cy="6858000"/>
          </a:xfrm>
          <a:prstGeom prst="rect">
            <a:avLst/>
          </a:prstGeom>
          <a:gradFill>
            <a:gsLst>
              <a:gs pos="0">
                <a:schemeClr val="accent1">
                  <a:lumMod val="50000"/>
                </a:schemeClr>
              </a:gs>
              <a:gs pos="100000">
                <a:srgbClr val="000000"/>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38" name="Freeform: Shape 37">
            <a:extLst>
              <a:ext uri="{FF2B5EF4-FFF2-40B4-BE49-F238E27FC236}">
                <a16:creationId xmlns="" xmlns:a16="http://schemas.microsoft.com/office/drawing/2014/main" id="{DE12BF4D-F47A-41C1-85FC-652E412D3B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3988591">
            <a:off x="7897613" y="684022"/>
            <a:ext cx="5330585" cy="5218721"/>
          </a:xfrm>
          <a:custGeom>
            <a:avLst/>
            <a:gdLst>
              <a:gd name="connsiteX0" fmla="*/ 4721855 w 5330585"/>
              <a:gd name="connsiteY0" fmla="*/ 4361426 h 5218721"/>
              <a:gd name="connsiteX1" fmla="*/ 3457542 w 5330585"/>
              <a:gd name="connsiteY1" fmla="*/ 5211667 h 5218721"/>
              <a:gd name="connsiteX2" fmla="*/ 3430109 w 5330585"/>
              <a:gd name="connsiteY2" fmla="*/ 5218721 h 5218721"/>
              <a:gd name="connsiteX3" fmla="*/ 0 w 5330585"/>
              <a:gd name="connsiteY3" fmla="*/ 2647363 h 5218721"/>
              <a:gd name="connsiteX4" fmla="*/ 12834 w 5330585"/>
              <a:gd name="connsiteY4" fmla="*/ 2393199 h 5218721"/>
              <a:gd name="connsiteX5" fmla="*/ 2664828 w 5330585"/>
              <a:gd name="connsiteY5" fmla="*/ 0 h 5218721"/>
              <a:gd name="connsiteX6" fmla="*/ 5330585 w 5330585"/>
              <a:gd name="connsiteY6" fmla="*/ 2665757 h 5218721"/>
              <a:gd name="connsiteX7" fmla="*/ 4721855 w 5330585"/>
              <a:gd name="connsiteY7" fmla="*/ 4361426 h 5218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0585" h="5218721">
                <a:moveTo>
                  <a:pt x="4721855" y="4361426"/>
                </a:moveTo>
                <a:cubicBezTo>
                  <a:pt x="4395896" y="4756397"/>
                  <a:pt x="3958379" y="5055891"/>
                  <a:pt x="3457542" y="5211667"/>
                </a:cubicBezTo>
                <a:lnTo>
                  <a:pt x="3430109" y="5218721"/>
                </a:lnTo>
                <a:lnTo>
                  <a:pt x="0" y="2647363"/>
                </a:lnTo>
                <a:lnTo>
                  <a:pt x="12834" y="2393199"/>
                </a:lnTo>
                <a:cubicBezTo>
                  <a:pt x="149347" y="1048975"/>
                  <a:pt x="1284587" y="0"/>
                  <a:pt x="2664828" y="0"/>
                </a:cubicBezTo>
                <a:cubicBezTo>
                  <a:pt x="4137085" y="0"/>
                  <a:pt x="5330585" y="1193500"/>
                  <a:pt x="5330585" y="2665757"/>
                </a:cubicBezTo>
                <a:cubicBezTo>
                  <a:pt x="5330585" y="3309870"/>
                  <a:pt x="5102142" y="3900626"/>
                  <a:pt x="4721855" y="4361426"/>
                </a:cubicBezTo>
                <a:close/>
              </a:path>
            </a:pathLst>
          </a:custGeom>
          <a:gradFill>
            <a:gsLst>
              <a:gs pos="16000">
                <a:srgbClr val="000000">
                  <a:alpha val="41000"/>
                </a:srgbClr>
              </a:gs>
              <a:gs pos="85000">
                <a:schemeClr val="accent1">
                  <a:alpha val="25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40" name="Rectangle 39">
            <a:extLst>
              <a:ext uri="{FF2B5EF4-FFF2-40B4-BE49-F238E27FC236}">
                <a16:creationId xmlns="" xmlns:a16="http://schemas.microsoft.com/office/drawing/2014/main" id="{AAF055B3-1F95-4ABA-BFE4-A58320A820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0" y="0"/>
            <a:ext cx="12165981" cy="4480890"/>
          </a:xfrm>
          <a:prstGeom prst="rect">
            <a:avLst/>
          </a:prstGeom>
          <a:gradFill>
            <a:gsLst>
              <a:gs pos="0">
                <a:schemeClr val="accent1">
                  <a:lumMod val="75000"/>
                  <a:alpha val="50000"/>
                </a:schemeClr>
              </a:gs>
              <a:gs pos="99000">
                <a:srgbClr val="000000">
                  <a:alpha val="3400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42" name="Rectangle 41">
            <a:extLst>
              <a:ext uri="{FF2B5EF4-FFF2-40B4-BE49-F238E27FC236}">
                <a16:creationId xmlns="" xmlns:a16="http://schemas.microsoft.com/office/drawing/2014/main" id="{65FBF53F-BBBA-4974-AD72-0E8CD294E50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12622" y="-2"/>
            <a:ext cx="12179371" cy="6400796"/>
          </a:xfrm>
          <a:prstGeom prst="rect">
            <a:avLst/>
          </a:prstGeom>
          <a:gradFill>
            <a:gsLst>
              <a:gs pos="45000">
                <a:schemeClr val="accent1">
                  <a:lumMod val="75000"/>
                  <a:alpha val="0"/>
                </a:schemeClr>
              </a:gs>
              <a:gs pos="99000">
                <a:srgbClr val="000000">
                  <a:alpha val="68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 name="Titre 1">
            <a:extLst>
              <a:ext uri="{FF2B5EF4-FFF2-40B4-BE49-F238E27FC236}">
                <a16:creationId xmlns="" xmlns:a16="http://schemas.microsoft.com/office/drawing/2014/main" id="{57BE9505-D633-F645-3E80-5671238575B5}"/>
              </a:ext>
            </a:extLst>
          </p:cNvPr>
          <p:cNvSpPr>
            <a:spLocks noGrp="1"/>
          </p:cNvSpPr>
          <p:nvPr>
            <p:ph type="title"/>
          </p:nvPr>
        </p:nvSpPr>
        <p:spPr>
          <a:xfrm>
            <a:off x="4221803" y="1201002"/>
            <a:ext cx="7208197" cy="2779619"/>
          </a:xfrm>
        </p:spPr>
        <p:txBody>
          <a:bodyPr vert="horz" lIns="91440" tIns="45720" rIns="91440" bIns="45720" rtlCol="0" anchor="b">
            <a:normAutofit/>
          </a:bodyPr>
          <a:lstStyle/>
          <a:p>
            <a:r>
              <a:rPr lang="fr-CA" sz="4800" kern="1200" dirty="0">
                <a:solidFill>
                  <a:srgbClr val="FFFFFF"/>
                </a:solidFill>
                <a:latin typeface="+mj-lt"/>
                <a:ea typeface="+mj-ea"/>
                <a:cs typeface="+mj-cs"/>
              </a:rPr>
              <a:t>Références et remerciements</a:t>
            </a:r>
          </a:p>
        </p:txBody>
      </p:sp>
      <p:sp>
        <p:nvSpPr>
          <p:cNvPr id="44" name="Rectangle 43">
            <a:extLst>
              <a:ext uri="{FF2B5EF4-FFF2-40B4-BE49-F238E27FC236}">
                <a16:creationId xmlns="" xmlns:a16="http://schemas.microsoft.com/office/drawing/2014/main" id="{5A2875D7-3769-4291-959E-9FAD764A7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32461" y="0"/>
            <a:ext cx="3214360" cy="6858000"/>
          </a:xfrm>
          <a:prstGeom prst="rect">
            <a:avLst/>
          </a:prstGeom>
          <a:gradFill>
            <a:gsLst>
              <a:gs pos="0">
                <a:srgbClr val="000000">
                  <a:alpha val="41000"/>
                </a:srgbClr>
              </a:gs>
              <a:gs pos="86000">
                <a:schemeClr val="accent1">
                  <a:alpha val="3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29659370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1371599" y="294538"/>
            <a:ext cx="9895951" cy="1033669"/>
          </a:xfrm>
        </p:spPr>
        <p:txBody>
          <a:bodyPr vert="horz" lIns="91440" tIns="45720" rIns="91440" bIns="45720" rtlCol="0" anchor="ctr">
            <a:noAutofit/>
          </a:bodyPr>
          <a:lstStyle/>
          <a:p>
            <a:r>
              <a:rPr lang="fr-CA" sz="3200" dirty="0">
                <a:solidFill>
                  <a:srgbClr val="FFFFFF"/>
                </a:solidFill>
                <a:ea typeface="Calibri Light"/>
                <a:cs typeface="Calibri Light"/>
              </a:rPr>
              <a:t>Références </a:t>
            </a:r>
          </a:p>
        </p:txBody>
      </p:sp>
      <p:sp>
        <p:nvSpPr>
          <p:cNvPr id="3" name="Espace réservé du contenu 2">
            <a:extLst>
              <a:ext uri="{FF2B5EF4-FFF2-40B4-BE49-F238E27FC236}">
                <a16:creationId xmlns="" xmlns:a16="http://schemas.microsoft.com/office/drawing/2014/main" id="{57826607-4042-EE19-5882-F0E68A6841FB}"/>
              </a:ext>
            </a:extLst>
          </p:cNvPr>
          <p:cNvSpPr>
            <a:spLocks noGrp="1"/>
          </p:cNvSpPr>
          <p:nvPr>
            <p:ph idx="1"/>
          </p:nvPr>
        </p:nvSpPr>
        <p:spPr>
          <a:xfrm>
            <a:off x="1371599" y="2318197"/>
            <a:ext cx="9724031" cy="3683358"/>
          </a:xfrm>
        </p:spPr>
        <p:txBody>
          <a:bodyPr anchor="ctr">
            <a:normAutofit/>
          </a:bodyPr>
          <a:lstStyle/>
          <a:p>
            <a:endParaRPr lang="fr-CA" sz="2000" dirty="0">
              <a:cs typeface="Calibri"/>
            </a:endParaRPr>
          </a:p>
          <a:p>
            <a:pPr lvl="1"/>
            <a:endParaRPr lang="fr-CA" sz="2000" dirty="0">
              <a:ea typeface="+mn-lt"/>
              <a:cs typeface="+mn-lt"/>
            </a:endParaRPr>
          </a:p>
          <a:p>
            <a:pPr lvl="1"/>
            <a:endParaRPr lang="fr-CA" sz="2000" dirty="0">
              <a:cs typeface="Calibri"/>
            </a:endParaRPr>
          </a:p>
        </p:txBody>
      </p:sp>
      <p:sp>
        <p:nvSpPr>
          <p:cNvPr id="4" name="ZoneTexte 3">
            <a:extLst>
              <a:ext uri="{FF2B5EF4-FFF2-40B4-BE49-F238E27FC236}">
                <a16:creationId xmlns="" xmlns:a16="http://schemas.microsoft.com/office/drawing/2014/main" id="{87B765E7-F074-478B-9284-690735A3D387}"/>
              </a:ext>
            </a:extLst>
          </p:cNvPr>
          <p:cNvSpPr txBox="1"/>
          <p:nvPr/>
        </p:nvSpPr>
        <p:spPr>
          <a:xfrm>
            <a:off x="165100" y="1711341"/>
            <a:ext cx="12026896" cy="2308324"/>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fr-CA" dirty="0"/>
              <a:t>CISSS de Lanaudière. (2016). SYLIA-statistiques régionales. Service de surveillance, recherche et évaluation, Direction de santé publique. </a:t>
            </a:r>
            <a:r>
              <a:rPr lang="fr-CA" dirty="0">
                <a:hlinkClick r:id="rId2"/>
              </a:rPr>
              <a:t>http://www.cisss-lanaudiere.gouv.qc.ca/documentation/sylia-statistiques-regionales/recherche/</a:t>
            </a:r>
            <a:endParaRPr lang="fr-CA" dirty="0"/>
          </a:p>
          <a:p>
            <a:pPr marL="285750" indent="-285750">
              <a:buFont typeface="Arial" panose="020B0604020202020204" pitchFamily="34" charset="0"/>
              <a:buChar char="•"/>
            </a:pPr>
            <a:endParaRPr lang="fr-CA" dirty="0">
              <a:cs typeface="Arial"/>
            </a:endParaRPr>
          </a:p>
          <a:p>
            <a:pPr marL="285750" indent="-285750">
              <a:buFont typeface="Arial" panose="020B0604020202020204" pitchFamily="34" charset="0"/>
              <a:buChar char="•"/>
            </a:pPr>
            <a:r>
              <a:rPr lang="fr-CA" dirty="0"/>
              <a:t>Statistique Canada. (2021). Enquête sur les ménages et l’environnement 2021. </a:t>
            </a:r>
            <a:r>
              <a:rPr lang="fr-CA" i="1" dirty="0"/>
              <a:t>Tableau </a:t>
            </a:r>
            <a:r>
              <a:rPr lang="fr-CA" dirty="0"/>
              <a:t>38-10-0086-01</a:t>
            </a:r>
            <a:r>
              <a:rPr lang="fr-CA" i="1" dirty="0"/>
              <a:t> Connaissance du radon et de ses tests</a:t>
            </a:r>
            <a:r>
              <a:rPr lang="fr-CA" dirty="0"/>
              <a:t> [tableau de données]. https://www150.statcan.gc.ca/t1/tbl1/fr/tv.action?pid=3810008601&amp;cubeTimeFrame.startYear=2021&amp;cubeTimeFrame.endYear=2021&amp;referencePeriods=20210101%2C20210101</a:t>
            </a:r>
          </a:p>
        </p:txBody>
      </p:sp>
    </p:spTree>
    <p:extLst>
      <p:ext uri="{BB962C8B-B14F-4D97-AF65-F5344CB8AC3E}">
        <p14:creationId xmlns:p14="http://schemas.microsoft.com/office/powerpoint/2010/main" val="437920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70" name="Rectangle 69">
            <a:extLst>
              <a:ext uri="{FF2B5EF4-FFF2-40B4-BE49-F238E27FC236}">
                <a16:creationId xmlns=""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72" name="Rectangle 71">
            <a:extLst>
              <a:ext uri="{FF2B5EF4-FFF2-40B4-BE49-F238E27FC236}">
                <a16:creationId xmlns=""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74" name="Rectangle 73">
            <a:extLst>
              <a:ext uri="{FF2B5EF4-FFF2-40B4-BE49-F238E27FC236}">
                <a16:creationId xmlns=""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76" name="Rectangle 75">
            <a:extLst>
              <a:ext uri="{FF2B5EF4-FFF2-40B4-BE49-F238E27FC236}">
                <a16:creationId xmlns=""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1371599" y="294538"/>
            <a:ext cx="9895951" cy="1033669"/>
          </a:xfrm>
        </p:spPr>
        <p:txBody>
          <a:bodyPr vert="horz" lIns="91440" tIns="45720" rIns="91440" bIns="45720" rtlCol="0" anchor="ctr">
            <a:noAutofit/>
          </a:bodyPr>
          <a:lstStyle/>
          <a:p>
            <a:r>
              <a:rPr lang="fr-CA" sz="3200" dirty="0">
                <a:solidFill>
                  <a:srgbClr val="FFFFFF"/>
                </a:solidFill>
                <a:ea typeface="Calibri Light"/>
                <a:cs typeface="Calibri Light"/>
              </a:rPr>
              <a:t>Remerciements </a:t>
            </a:r>
          </a:p>
        </p:txBody>
      </p:sp>
      <p:sp>
        <p:nvSpPr>
          <p:cNvPr id="4" name="ZoneTexte 3">
            <a:extLst>
              <a:ext uri="{FF2B5EF4-FFF2-40B4-BE49-F238E27FC236}">
                <a16:creationId xmlns="" xmlns:a16="http://schemas.microsoft.com/office/drawing/2014/main" id="{87B765E7-F074-478B-9284-690735A3D387}"/>
              </a:ext>
            </a:extLst>
          </p:cNvPr>
          <p:cNvSpPr txBox="1"/>
          <p:nvPr/>
        </p:nvSpPr>
        <p:spPr>
          <a:xfrm>
            <a:off x="165100" y="1711341"/>
            <a:ext cx="12026896" cy="3416320"/>
          </a:xfrm>
          <a:prstGeom prst="rect">
            <a:avLst/>
          </a:prstGeom>
          <a:noFill/>
        </p:spPr>
        <p:txBody>
          <a:bodyPr wrap="square" lIns="91440" tIns="45720" rIns="91440" bIns="45720" rtlCol="0" anchor="t">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A" dirty="0">
              <a:solidFill>
                <a:prstClr val="black"/>
              </a:solidFill>
              <a:latin typeface="Arial" panose="020B060402020202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2000" dirty="0">
                <a:solidFill>
                  <a:prstClr val="black"/>
                </a:solidFill>
                <a:latin typeface="Arial" panose="020B0604020202020204"/>
              </a:rPr>
              <a:t>Intervenants et responsables des Centres d’abandon du tabagisme du CISSS de Lanaudière (Nancy Gravel, Lizanne Lejeune, Catherine Gaudet, Josée D'orvilliers; Denis Petitot, Julie Chagnon, Jamie Charles-Résolus; Réjean Duchesne, Maryse Lauzon, Mélanie Gignac)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CA" sz="20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2000" dirty="0">
                <a:solidFill>
                  <a:prstClr val="black"/>
                </a:solidFill>
                <a:latin typeface="Arial" panose="020B0604020202020204"/>
              </a:rPr>
              <a:t>Service de surveillance, recherche et évaluation et équipe de direction (Nathalie Caron, Lucie Bastrash) de la Direction de santé publique du CISSS de Lanaudière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CA" sz="20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CA" sz="2000" b="0" i="0" u="none" strike="noStrike" kern="1200" cap="none" spc="0" normalizeH="0" baseline="0" noProof="0" dirty="0">
                <a:ln>
                  <a:noFill/>
                </a:ln>
                <a:solidFill>
                  <a:prstClr val="black"/>
                </a:solidFill>
                <a:effectLst/>
                <a:uLnTx/>
                <a:uFillTx/>
                <a:latin typeface="Arial" panose="020B0604020202020204"/>
                <a:ea typeface="+mn-ea"/>
                <a:cs typeface="+mn-cs"/>
              </a:rPr>
              <a:t>Khalil Rabi, Ph.D., agent de recherche (2018), biostatisticien </a:t>
            </a:r>
            <a:r>
              <a:rPr kumimoji="0" lang="fr-CA" sz="2000" b="0" i="0" u="none" strike="noStrike" kern="1200" cap="none" spc="0" normalizeH="0" baseline="0" noProof="0">
                <a:ln>
                  <a:noFill/>
                </a:ln>
                <a:solidFill>
                  <a:prstClr val="black"/>
                </a:solidFill>
                <a:effectLst/>
                <a:uLnTx/>
                <a:uFillTx/>
                <a:latin typeface="Arial" panose="020B0604020202020204"/>
                <a:ea typeface="+mn-ea"/>
                <a:cs typeface="+mn-cs"/>
              </a:rPr>
              <a:t>et épidémiologiste, Direction </a:t>
            </a:r>
            <a:r>
              <a:rPr kumimoji="0" lang="fr-CA" sz="2000" b="0" i="0" u="none" strike="noStrike" kern="1200" cap="none" spc="0" normalizeH="0" baseline="0" noProof="0" dirty="0">
                <a:ln>
                  <a:noFill/>
                </a:ln>
                <a:solidFill>
                  <a:prstClr val="black"/>
                </a:solidFill>
                <a:effectLst/>
                <a:uLnTx/>
                <a:uFillTx/>
                <a:latin typeface="Arial" panose="020B0604020202020204"/>
                <a:ea typeface="+mn-ea"/>
                <a:cs typeface="+mn-cs"/>
              </a:rPr>
              <a:t>de santé publique du CISSS de Laval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CA"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1149866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 xmlns:a16="http://schemas.microsoft.com/office/drawing/2014/main" id="{DEE2AD96-B495-4E06-9291-B71706F728C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 xmlns:a16="http://schemas.microsoft.com/office/drawing/2014/main" id="{53CF6D67-C5A8-4ADD-9E8E-1E38CA1D31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 xmlns:a16="http://schemas.microsoft.com/office/drawing/2014/main" id="{86909FA0-B515-4681-B7A8-FA281D133B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 xmlns:a16="http://schemas.microsoft.com/office/drawing/2014/main" id="{21C9FE86-FCC3-4A31-AA1C-C882262B7FE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 xmlns:a16="http://schemas.microsoft.com/office/drawing/2014/main" id="{7D96243B-ECED-4B71-8E06-AE9A285EAD2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 xmlns:a16="http://schemas.microsoft.com/office/drawing/2014/main" id="{A09989E4-EFDC-4A90-A633-E0525FB413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5DC62A1F-7C49-2C25-6681-7BE7045FCA90}"/>
              </a:ext>
            </a:extLst>
          </p:cNvPr>
          <p:cNvSpPr>
            <a:spLocks noGrp="1"/>
          </p:cNvSpPr>
          <p:nvPr>
            <p:ph type="title"/>
          </p:nvPr>
        </p:nvSpPr>
        <p:spPr>
          <a:xfrm>
            <a:off x="826396" y="586855"/>
            <a:ext cx="4230100" cy="3387497"/>
          </a:xfrm>
        </p:spPr>
        <p:txBody>
          <a:bodyPr anchor="b">
            <a:normAutofit/>
          </a:bodyPr>
          <a:lstStyle/>
          <a:p>
            <a:pPr algn="r"/>
            <a:r>
              <a:rPr lang="fr-CA" sz="4000">
                <a:solidFill>
                  <a:srgbClr val="FFFFFF"/>
                </a:solidFill>
                <a:cs typeface="Calibri Light"/>
              </a:rPr>
              <a:t>Plan de la présentation</a:t>
            </a:r>
            <a:endParaRPr lang="fr-CA" sz="4000">
              <a:solidFill>
                <a:srgbClr val="FFFFFF"/>
              </a:solidFill>
            </a:endParaRPr>
          </a:p>
        </p:txBody>
      </p:sp>
      <p:sp>
        <p:nvSpPr>
          <p:cNvPr id="3" name="Espace réservé du contenu 2">
            <a:extLst>
              <a:ext uri="{FF2B5EF4-FFF2-40B4-BE49-F238E27FC236}">
                <a16:creationId xmlns="" xmlns:a16="http://schemas.microsoft.com/office/drawing/2014/main" id="{59A15B3C-8BA1-C031-59C3-B256484A8170}"/>
              </a:ext>
            </a:extLst>
          </p:cNvPr>
          <p:cNvSpPr>
            <a:spLocks noGrp="1"/>
          </p:cNvSpPr>
          <p:nvPr>
            <p:ph idx="1"/>
          </p:nvPr>
        </p:nvSpPr>
        <p:spPr>
          <a:xfrm>
            <a:off x="5834464" y="182949"/>
            <a:ext cx="6277589" cy="6619067"/>
          </a:xfrm>
        </p:spPr>
        <p:txBody>
          <a:bodyPr vert="horz" lIns="91440" tIns="45720" rIns="91440" bIns="45720" rtlCol="0" anchor="ctr">
            <a:normAutofit/>
          </a:bodyPr>
          <a:lstStyle/>
          <a:p>
            <a:pPr>
              <a:lnSpc>
                <a:spcPct val="160000"/>
              </a:lnSpc>
            </a:pPr>
            <a:r>
              <a:rPr lang="fr-CA" sz="1800" dirty="0">
                <a:cs typeface="Calibri"/>
              </a:rPr>
              <a:t>Contexte</a:t>
            </a:r>
          </a:p>
          <a:p>
            <a:pPr>
              <a:lnSpc>
                <a:spcPct val="160000"/>
              </a:lnSpc>
            </a:pPr>
            <a:r>
              <a:rPr lang="fr-CA" sz="1800" dirty="0">
                <a:cs typeface="Calibri"/>
              </a:rPr>
              <a:t>Méthodologie et intervention</a:t>
            </a:r>
            <a:endParaRPr lang="fr-CA" sz="1800" dirty="0">
              <a:ea typeface="Calibri"/>
              <a:cs typeface="Calibri"/>
            </a:endParaRPr>
          </a:p>
          <a:p>
            <a:pPr>
              <a:lnSpc>
                <a:spcPct val="160000"/>
              </a:lnSpc>
            </a:pPr>
            <a:r>
              <a:rPr lang="fr-CA" sz="1800" dirty="0">
                <a:cs typeface="Calibri"/>
              </a:rPr>
              <a:t>Résultats des analyses descriptives des données</a:t>
            </a:r>
          </a:p>
          <a:p>
            <a:pPr lvl="1">
              <a:lnSpc>
                <a:spcPct val="100000"/>
              </a:lnSpc>
              <a:spcBef>
                <a:spcPts val="0"/>
              </a:spcBef>
            </a:pPr>
            <a:r>
              <a:rPr lang="fr-CA" sz="1400" dirty="0">
                <a:ea typeface="+mn-lt"/>
                <a:cs typeface="+mn-lt"/>
              </a:rPr>
              <a:t>Profil sociodémographique</a:t>
            </a:r>
          </a:p>
          <a:p>
            <a:pPr lvl="1">
              <a:lnSpc>
                <a:spcPct val="100000"/>
              </a:lnSpc>
            </a:pPr>
            <a:r>
              <a:rPr lang="fr-CA" sz="1400" dirty="0">
                <a:ea typeface="+mn-lt"/>
                <a:cs typeface="+mn-lt"/>
              </a:rPr>
              <a:t>Connaissances</a:t>
            </a:r>
          </a:p>
          <a:p>
            <a:pPr lvl="1">
              <a:lnSpc>
                <a:spcPct val="100000"/>
              </a:lnSpc>
            </a:pPr>
            <a:r>
              <a:rPr lang="fr-CA" sz="1400" dirty="0">
                <a:ea typeface="+mn-lt"/>
                <a:cs typeface="+mn-lt"/>
              </a:rPr>
              <a:t>Perception du risque</a:t>
            </a:r>
          </a:p>
          <a:p>
            <a:pPr lvl="1">
              <a:lnSpc>
                <a:spcPct val="100000"/>
              </a:lnSpc>
            </a:pPr>
            <a:r>
              <a:rPr lang="fr-CA" sz="1400" dirty="0">
                <a:ea typeface="+mn-lt"/>
                <a:cs typeface="+mn-lt"/>
              </a:rPr>
              <a:t>Intention</a:t>
            </a:r>
          </a:p>
          <a:p>
            <a:pPr lvl="1">
              <a:lnSpc>
                <a:spcPct val="100000"/>
              </a:lnSpc>
            </a:pPr>
            <a:r>
              <a:rPr lang="fr-CA" sz="1400" dirty="0">
                <a:ea typeface="+mn-lt"/>
                <a:cs typeface="+mn-lt"/>
              </a:rPr>
              <a:t>Ressources supplémentaires</a:t>
            </a:r>
          </a:p>
          <a:p>
            <a:pPr lvl="1">
              <a:lnSpc>
                <a:spcPct val="100000"/>
              </a:lnSpc>
            </a:pPr>
            <a:r>
              <a:rPr lang="fr-CA" sz="1400" dirty="0">
                <a:ea typeface="+mn-lt"/>
                <a:cs typeface="+mn-lt"/>
              </a:rPr>
              <a:t>Réceptivité et satisfaction</a:t>
            </a:r>
          </a:p>
          <a:p>
            <a:pPr>
              <a:lnSpc>
                <a:spcPct val="150000"/>
              </a:lnSpc>
            </a:pPr>
            <a:r>
              <a:rPr lang="fr-CA" sz="1800" dirty="0">
                <a:ea typeface="+mn-lt"/>
                <a:cs typeface="+mn-lt"/>
              </a:rPr>
              <a:t>Questions posées par les personnes participantes</a:t>
            </a:r>
          </a:p>
          <a:p>
            <a:pPr>
              <a:lnSpc>
                <a:spcPct val="150000"/>
              </a:lnSpc>
            </a:pPr>
            <a:r>
              <a:rPr lang="fr-CA" sz="1800" dirty="0">
                <a:ea typeface="+mn-lt"/>
                <a:cs typeface="+mn-lt"/>
              </a:rPr>
              <a:t>Faits saillants des résultats</a:t>
            </a:r>
          </a:p>
          <a:p>
            <a:pPr>
              <a:lnSpc>
                <a:spcPct val="150000"/>
              </a:lnSpc>
            </a:pPr>
            <a:r>
              <a:rPr lang="fr-CA" sz="1800" dirty="0">
                <a:cs typeface="Calibri"/>
              </a:rPr>
              <a:t>Défis et limites</a:t>
            </a:r>
          </a:p>
          <a:p>
            <a:pPr>
              <a:lnSpc>
                <a:spcPct val="150000"/>
              </a:lnSpc>
            </a:pPr>
            <a:r>
              <a:rPr lang="fr-CA" sz="1800" dirty="0">
                <a:cs typeface="Calibri"/>
              </a:rPr>
              <a:t>Interprétation et perspectives</a:t>
            </a:r>
          </a:p>
          <a:p>
            <a:pPr>
              <a:lnSpc>
                <a:spcPct val="150000"/>
              </a:lnSpc>
            </a:pPr>
            <a:r>
              <a:rPr lang="fr-CA" sz="1800" dirty="0">
                <a:ea typeface="Calibri"/>
                <a:cs typeface="Calibri"/>
              </a:rPr>
              <a:t>Références et remerciements</a:t>
            </a:r>
          </a:p>
        </p:txBody>
      </p:sp>
    </p:spTree>
    <p:extLst>
      <p:ext uri="{BB962C8B-B14F-4D97-AF65-F5344CB8AC3E}">
        <p14:creationId xmlns:p14="http://schemas.microsoft.com/office/powerpoint/2010/main" val="37167375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33">
            <a:extLst>
              <a:ext uri="{FF2B5EF4-FFF2-40B4-BE49-F238E27FC236}">
                <a16:creationId xmlns="" xmlns:a16="http://schemas.microsoft.com/office/drawing/2014/main" id="{DA9C8D46-54D8-4DF1-99A2-E651C7B132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35">
            <a:extLst>
              <a:ext uri="{FF2B5EF4-FFF2-40B4-BE49-F238E27FC236}">
                <a16:creationId xmlns="" xmlns:a16="http://schemas.microsoft.com/office/drawing/2014/main" id="{9715DAF0-AE1B-46C9-8A6B-DB2AA05AB9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1" y="0"/>
            <a:ext cx="12191999" cy="6858000"/>
          </a:xfrm>
          <a:prstGeom prst="rect">
            <a:avLst/>
          </a:prstGeom>
          <a:gradFill>
            <a:gsLst>
              <a:gs pos="0">
                <a:schemeClr val="accent1">
                  <a:lumMod val="50000"/>
                </a:schemeClr>
              </a:gs>
              <a:gs pos="100000">
                <a:srgbClr val="000000"/>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 xmlns:a16="http://schemas.microsoft.com/office/drawing/2014/main" id="{DE12BF4D-F47A-41C1-85FC-652E412D3B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3988591">
            <a:off x="7897613" y="684022"/>
            <a:ext cx="5330585" cy="5218721"/>
          </a:xfrm>
          <a:custGeom>
            <a:avLst/>
            <a:gdLst>
              <a:gd name="connsiteX0" fmla="*/ 4721855 w 5330585"/>
              <a:gd name="connsiteY0" fmla="*/ 4361426 h 5218721"/>
              <a:gd name="connsiteX1" fmla="*/ 3457542 w 5330585"/>
              <a:gd name="connsiteY1" fmla="*/ 5211667 h 5218721"/>
              <a:gd name="connsiteX2" fmla="*/ 3430109 w 5330585"/>
              <a:gd name="connsiteY2" fmla="*/ 5218721 h 5218721"/>
              <a:gd name="connsiteX3" fmla="*/ 0 w 5330585"/>
              <a:gd name="connsiteY3" fmla="*/ 2647363 h 5218721"/>
              <a:gd name="connsiteX4" fmla="*/ 12834 w 5330585"/>
              <a:gd name="connsiteY4" fmla="*/ 2393199 h 5218721"/>
              <a:gd name="connsiteX5" fmla="*/ 2664828 w 5330585"/>
              <a:gd name="connsiteY5" fmla="*/ 0 h 5218721"/>
              <a:gd name="connsiteX6" fmla="*/ 5330585 w 5330585"/>
              <a:gd name="connsiteY6" fmla="*/ 2665757 h 5218721"/>
              <a:gd name="connsiteX7" fmla="*/ 4721855 w 5330585"/>
              <a:gd name="connsiteY7" fmla="*/ 4361426 h 5218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0585" h="5218721">
                <a:moveTo>
                  <a:pt x="4721855" y="4361426"/>
                </a:moveTo>
                <a:cubicBezTo>
                  <a:pt x="4395896" y="4756397"/>
                  <a:pt x="3958379" y="5055891"/>
                  <a:pt x="3457542" y="5211667"/>
                </a:cubicBezTo>
                <a:lnTo>
                  <a:pt x="3430109" y="5218721"/>
                </a:lnTo>
                <a:lnTo>
                  <a:pt x="0" y="2647363"/>
                </a:lnTo>
                <a:lnTo>
                  <a:pt x="12834" y="2393199"/>
                </a:lnTo>
                <a:cubicBezTo>
                  <a:pt x="149347" y="1048975"/>
                  <a:pt x="1284587" y="0"/>
                  <a:pt x="2664828" y="0"/>
                </a:cubicBezTo>
                <a:cubicBezTo>
                  <a:pt x="4137085" y="0"/>
                  <a:pt x="5330585" y="1193500"/>
                  <a:pt x="5330585" y="2665757"/>
                </a:cubicBezTo>
                <a:cubicBezTo>
                  <a:pt x="5330585" y="3309870"/>
                  <a:pt x="5102142" y="3900626"/>
                  <a:pt x="4721855" y="4361426"/>
                </a:cubicBezTo>
                <a:close/>
              </a:path>
            </a:pathLst>
          </a:custGeom>
          <a:gradFill>
            <a:gsLst>
              <a:gs pos="16000">
                <a:srgbClr val="000000">
                  <a:alpha val="41000"/>
                </a:srgbClr>
              </a:gs>
              <a:gs pos="85000">
                <a:schemeClr val="accent1">
                  <a:alpha val="25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Rectangle 39">
            <a:extLst>
              <a:ext uri="{FF2B5EF4-FFF2-40B4-BE49-F238E27FC236}">
                <a16:creationId xmlns="" xmlns:a16="http://schemas.microsoft.com/office/drawing/2014/main" id="{AAF055B3-1F95-4ABA-BFE4-A58320A820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0" y="0"/>
            <a:ext cx="12165981" cy="4480890"/>
          </a:xfrm>
          <a:prstGeom prst="rect">
            <a:avLst/>
          </a:prstGeom>
          <a:gradFill>
            <a:gsLst>
              <a:gs pos="0">
                <a:schemeClr val="accent1">
                  <a:lumMod val="75000"/>
                  <a:alpha val="50000"/>
                </a:schemeClr>
              </a:gs>
              <a:gs pos="99000">
                <a:srgbClr val="000000">
                  <a:alpha val="3400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 xmlns:a16="http://schemas.microsoft.com/office/drawing/2014/main" id="{65FBF53F-BBBA-4974-AD72-0E8CD294E50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12622" y="-2"/>
            <a:ext cx="12179371" cy="6400796"/>
          </a:xfrm>
          <a:prstGeom prst="rect">
            <a:avLst/>
          </a:prstGeom>
          <a:gradFill>
            <a:gsLst>
              <a:gs pos="45000">
                <a:schemeClr val="accent1">
                  <a:lumMod val="75000"/>
                  <a:alpha val="0"/>
                </a:schemeClr>
              </a:gs>
              <a:gs pos="99000">
                <a:srgbClr val="000000">
                  <a:alpha val="68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57BE9505-D633-F645-3E80-5671238575B5}"/>
              </a:ext>
            </a:extLst>
          </p:cNvPr>
          <p:cNvSpPr>
            <a:spLocks noGrp="1"/>
          </p:cNvSpPr>
          <p:nvPr>
            <p:ph type="title"/>
          </p:nvPr>
        </p:nvSpPr>
        <p:spPr>
          <a:xfrm>
            <a:off x="4221803" y="1201002"/>
            <a:ext cx="7208197" cy="2779619"/>
          </a:xfrm>
        </p:spPr>
        <p:txBody>
          <a:bodyPr vert="horz" lIns="91440" tIns="45720" rIns="91440" bIns="45720" rtlCol="0" anchor="b">
            <a:normAutofit/>
          </a:bodyPr>
          <a:lstStyle/>
          <a:p>
            <a:r>
              <a:rPr lang="en-US" sz="4800" kern="1200">
                <a:solidFill>
                  <a:srgbClr val="FFFFFF"/>
                </a:solidFill>
                <a:latin typeface="+mj-lt"/>
                <a:ea typeface="+mj-ea"/>
                <a:cs typeface="+mj-cs"/>
              </a:rPr>
              <a:t>Questions et discussion</a:t>
            </a:r>
          </a:p>
        </p:txBody>
      </p:sp>
      <p:sp>
        <p:nvSpPr>
          <p:cNvPr id="44" name="Rectangle 43">
            <a:extLst>
              <a:ext uri="{FF2B5EF4-FFF2-40B4-BE49-F238E27FC236}">
                <a16:creationId xmlns="" xmlns:a16="http://schemas.microsoft.com/office/drawing/2014/main" id="{5A2875D7-3769-4291-959E-9FAD764A7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32461" y="0"/>
            <a:ext cx="3214360" cy="6858000"/>
          </a:xfrm>
          <a:prstGeom prst="rect">
            <a:avLst/>
          </a:prstGeom>
          <a:gradFill>
            <a:gsLst>
              <a:gs pos="0">
                <a:srgbClr val="000000">
                  <a:alpha val="41000"/>
                </a:srgbClr>
              </a:gs>
              <a:gs pos="86000">
                <a:schemeClr val="accent1">
                  <a:alpha val="3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9757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 xmlns:a16="http://schemas.microsoft.com/office/drawing/2014/main" id="{0E30439A-8A5B-46EC-8283-9B6B031D40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 xmlns:a16="http://schemas.microsoft.com/office/drawing/2014/main" id="{5CEAD642-85CF-4750-8432-7C80C901F0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 xmlns:a16="http://schemas.microsoft.com/office/drawing/2014/main" id="{FA33EEAE-15D5-4119-8C1E-89D943F911E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 xmlns:a16="http://schemas.microsoft.com/office/drawing/2014/main" id="{730D8B3B-9B80-4025-B934-26DC7D7CD2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 xmlns:a16="http://schemas.microsoft.com/office/drawing/2014/main" id="{B5A1B09C-1565-46F8-B70F-621C5EB48A0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57BE9505-D633-F645-3E80-5671238575B5}"/>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fr-CA" sz="4800" kern="1200">
                <a:solidFill>
                  <a:srgbClr val="FFFFFF"/>
                </a:solidFill>
                <a:latin typeface="+mj-lt"/>
                <a:ea typeface="+mj-ea"/>
                <a:cs typeface="+mj-cs"/>
              </a:rPr>
              <a:t>Contexte</a:t>
            </a:r>
            <a:endParaRPr lang="fr-CA" sz="4800" kern="1200">
              <a:solidFill>
                <a:srgbClr val="FFFFFF"/>
              </a:solidFill>
              <a:latin typeface="+mj-lt"/>
              <a:cs typeface="Calibri Light"/>
            </a:endParaRPr>
          </a:p>
        </p:txBody>
      </p:sp>
      <p:sp>
        <p:nvSpPr>
          <p:cNvPr id="27" name="Rectangle 26">
            <a:extLst>
              <a:ext uri="{FF2B5EF4-FFF2-40B4-BE49-F238E27FC236}">
                <a16:creationId xmlns="" xmlns:a16="http://schemas.microsoft.com/office/drawing/2014/main" id="{8C516CC8-80AC-446C-A56E-9F54B721040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 xmlns:a16="http://schemas.microsoft.com/office/drawing/2014/main" id="{53947E58-F088-49F1-A3D1-DEA690192E8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3477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979E27D9-03C7-44E2-9FF8-15D0C8506A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469232" y="87085"/>
            <a:ext cx="9688296" cy="908865"/>
          </a:xfrm>
        </p:spPr>
        <p:txBody>
          <a:bodyPr anchor="b">
            <a:normAutofit/>
          </a:bodyPr>
          <a:lstStyle/>
          <a:p>
            <a:r>
              <a:rPr lang="fr-CA" sz="4000" dirty="0">
                <a:cs typeface="Calibri Light"/>
              </a:rPr>
              <a:t>Problématique</a:t>
            </a:r>
            <a:endParaRPr lang="fr-CA" sz="4000" dirty="0"/>
          </a:p>
        </p:txBody>
      </p:sp>
      <p:sp>
        <p:nvSpPr>
          <p:cNvPr id="10" name="Rectangle 9">
            <a:extLst>
              <a:ext uri="{FF2B5EF4-FFF2-40B4-BE49-F238E27FC236}">
                <a16:creationId xmlns="" xmlns:a16="http://schemas.microsoft.com/office/drawing/2014/main" id="{EEBF1590-3B36-48EE-A89D-3B6F3CB256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AC8F6C8C-AB5A-4548-942D-E3FD40ACBC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que 10" descr="Poumons">
            <a:extLst>
              <a:ext uri="{FF2B5EF4-FFF2-40B4-BE49-F238E27FC236}">
                <a16:creationId xmlns="" xmlns:a16="http://schemas.microsoft.com/office/drawing/2014/main" id="{9A2C5E0C-B991-48AF-8E73-DFD449105E8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365221" y="1622782"/>
            <a:ext cx="914400" cy="914400"/>
          </a:xfrm>
          <a:prstGeom prst="rect">
            <a:avLst/>
          </a:prstGeom>
        </p:spPr>
      </p:pic>
      <p:pic>
        <p:nvPicPr>
          <p:cNvPr id="14" name="Graphique 13" descr="Fumeurs">
            <a:extLst>
              <a:ext uri="{FF2B5EF4-FFF2-40B4-BE49-F238E27FC236}">
                <a16:creationId xmlns="" xmlns:a16="http://schemas.microsoft.com/office/drawing/2014/main" id="{06DE8480-ABE7-4C25-B27A-C8055CDE289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1365221" y="3509866"/>
            <a:ext cx="914400" cy="914400"/>
          </a:xfrm>
          <a:prstGeom prst="rect">
            <a:avLst/>
          </a:prstGeom>
        </p:spPr>
      </p:pic>
      <p:sp>
        <p:nvSpPr>
          <p:cNvPr id="15" name="ZoneTexte 14">
            <a:extLst>
              <a:ext uri="{FF2B5EF4-FFF2-40B4-BE49-F238E27FC236}">
                <a16:creationId xmlns="" xmlns:a16="http://schemas.microsoft.com/office/drawing/2014/main" id="{358F3260-D8B4-4118-9614-90C680C53AAA}"/>
              </a:ext>
            </a:extLst>
          </p:cNvPr>
          <p:cNvSpPr txBox="1"/>
          <p:nvPr/>
        </p:nvSpPr>
        <p:spPr>
          <a:xfrm>
            <a:off x="2666482" y="1935476"/>
            <a:ext cx="7491046" cy="369332"/>
          </a:xfrm>
          <a:prstGeom prst="rect">
            <a:avLst/>
          </a:prstGeom>
          <a:noFill/>
        </p:spPr>
        <p:txBody>
          <a:bodyPr wrap="square" rtlCol="0">
            <a:spAutoFit/>
          </a:bodyPr>
          <a:lstStyle/>
          <a:p>
            <a:r>
              <a:rPr lang="fr-CA" dirty="0"/>
              <a:t>Deuxième cause de cancer du poumon après le tabagisme </a:t>
            </a:r>
          </a:p>
        </p:txBody>
      </p:sp>
      <p:sp>
        <p:nvSpPr>
          <p:cNvPr id="16" name="ZoneTexte 15">
            <a:extLst>
              <a:ext uri="{FF2B5EF4-FFF2-40B4-BE49-F238E27FC236}">
                <a16:creationId xmlns="" xmlns:a16="http://schemas.microsoft.com/office/drawing/2014/main" id="{22D739EC-6E7A-4B56-8732-BB40F9D1DCAB}"/>
              </a:ext>
            </a:extLst>
          </p:cNvPr>
          <p:cNvSpPr txBox="1"/>
          <p:nvPr/>
        </p:nvSpPr>
        <p:spPr>
          <a:xfrm>
            <a:off x="2666482" y="4009654"/>
            <a:ext cx="7491046" cy="369332"/>
          </a:xfrm>
          <a:prstGeom prst="rect">
            <a:avLst/>
          </a:prstGeom>
          <a:noFill/>
        </p:spPr>
        <p:txBody>
          <a:bodyPr wrap="square" rtlCol="0">
            <a:spAutoFit/>
          </a:bodyPr>
          <a:lstStyle/>
          <a:p>
            <a:r>
              <a:rPr lang="fr-CA" dirty="0"/>
              <a:t>Effet synergique entre le tabac et le radon</a:t>
            </a:r>
          </a:p>
        </p:txBody>
      </p:sp>
      <p:pic>
        <p:nvPicPr>
          <p:cNvPr id="4" name="Graphique 3" descr="Graphique à barres (droite à gauche)">
            <a:extLst>
              <a:ext uri="{FF2B5EF4-FFF2-40B4-BE49-F238E27FC236}">
                <a16:creationId xmlns="" xmlns:a16="http://schemas.microsoft.com/office/drawing/2014/main" id="{EC029258-8FCC-4262-B77F-86167FFA4FDD}"/>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1365221" y="4867700"/>
            <a:ext cx="914400" cy="914400"/>
          </a:xfrm>
          <a:prstGeom prst="rect">
            <a:avLst/>
          </a:prstGeom>
        </p:spPr>
      </p:pic>
      <p:sp>
        <p:nvSpPr>
          <p:cNvPr id="13" name="ZoneTexte 12">
            <a:extLst>
              <a:ext uri="{FF2B5EF4-FFF2-40B4-BE49-F238E27FC236}">
                <a16:creationId xmlns="" xmlns:a16="http://schemas.microsoft.com/office/drawing/2014/main" id="{6C2EB3F4-A436-42D2-BDC3-EAFFCF8C55FA}"/>
              </a:ext>
            </a:extLst>
          </p:cNvPr>
          <p:cNvSpPr txBox="1"/>
          <p:nvPr/>
        </p:nvSpPr>
        <p:spPr>
          <a:xfrm>
            <a:off x="2666481" y="4867700"/>
            <a:ext cx="8985941" cy="923330"/>
          </a:xfrm>
          <a:prstGeom prst="rect">
            <a:avLst/>
          </a:prstGeom>
          <a:noFill/>
        </p:spPr>
        <p:txBody>
          <a:bodyPr wrap="square" rtlCol="0">
            <a:spAutoFit/>
          </a:bodyPr>
          <a:lstStyle/>
          <a:p>
            <a:pPr algn="just"/>
            <a:r>
              <a:rPr lang="fr-CA" dirty="0"/>
              <a:t>Proportion de personnes âgées de 15 ans et plus qui fument dans la région de Lanaudière plus élevée que dans le reste de la province (21,8% contre 19,4%) (CISSS de Lanaudière, 2016)</a:t>
            </a:r>
          </a:p>
        </p:txBody>
      </p:sp>
      <p:sp>
        <p:nvSpPr>
          <p:cNvPr id="5" name="ZoneTexte 4">
            <a:extLst>
              <a:ext uri="{FF2B5EF4-FFF2-40B4-BE49-F238E27FC236}">
                <a16:creationId xmlns="" xmlns:a16="http://schemas.microsoft.com/office/drawing/2014/main" id="{E4890806-334A-4FB0-8250-BA059E29D0EA}"/>
              </a:ext>
            </a:extLst>
          </p:cNvPr>
          <p:cNvSpPr txBox="1"/>
          <p:nvPr/>
        </p:nvSpPr>
        <p:spPr>
          <a:xfrm>
            <a:off x="2829698" y="2532886"/>
            <a:ext cx="8649730" cy="1477328"/>
          </a:xfrm>
          <a:prstGeom prst="rect">
            <a:avLst/>
          </a:prstGeom>
          <a:noFill/>
        </p:spPr>
        <p:txBody>
          <a:bodyPr wrap="square" rtlCol="0">
            <a:spAutoFit/>
          </a:bodyPr>
          <a:lstStyle/>
          <a:p>
            <a:pPr marL="285750" indent="-285750" algn="just">
              <a:buFont typeface="Arial" panose="020B0604020202020204" pitchFamily="34" charset="0"/>
              <a:buChar char="•"/>
            </a:pPr>
            <a:r>
              <a:rPr lang="fr-CA" dirty="0"/>
              <a:t>Au Canada, 10 à 16% des décès par cancer du poumon sont associés au radon (Chen, Moir, Whyte, 2012)</a:t>
            </a:r>
          </a:p>
          <a:p>
            <a:pPr marL="742950" lvl="1" indent="-285750" algn="just">
              <a:buFont typeface="Arial" panose="020B0604020202020204" pitchFamily="34" charset="0"/>
              <a:buChar char="•"/>
            </a:pPr>
            <a:r>
              <a:rPr lang="fr-CA" dirty="0"/>
              <a:t>Parmi ces décès : 60% surviennent chez les personnes qui fument, 30% chez les personnes qui fumaient et 10% chez les personnes qui ne fument pas.</a:t>
            </a:r>
          </a:p>
        </p:txBody>
      </p:sp>
    </p:spTree>
    <p:extLst>
      <p:ext uri="{BB962C8B-B14F-4D97-AF65-F5344CB8AC3E}">
        <p14:creationId xmlns:p14="http://schemas.microsoft.com/office/powerpoint/2010/main" val="1860093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979E27D9-03C7-44E2-9FF8-15D0C8506A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402470" y="229521"/>
            <a:ext cx="9688296" cy="903033"/>
          </a:xfrm>
        </p:spPr>
        <p:txBody>
          <a:bodyPr anchor="b">
            <a:normAutofit/>
          </a:bodyPr>
          <a:lstStyle/>
          <a:p>
            <a:r>
              <a:rPr lang="fr-CA" sz="4000" dirty="0">
                <a:cs typeface="Calibri Light"/>
              </a:rPr>
              <a:t>Initiatives et études antérieures</a:t>
            </a:r>
            <a:endParaRPr lang="fr-CA" sz="4000" dirty="0"/>
          </a:p>
        </p:txBody>
      </p:sp>
      <p:sp>
        <p:nvSpPr>
          <p:cNvPr id="10" name="Rectangle 9">
            <a:extLst>
              <a:ext uri="{FF2B5EF4-FFF2-40B4-BE49-F238E27FC236}">
                <a16:creationId xmlns="" xmlns:a16="http://schemas.microsoft.com/office/drawing/2014/main" id="{EEBF1590-3B36-48EE-A89D-3B6F3CB256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AC8F6C8C-AB5A-4548-942D-E3FD40ACBC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ce réservé du contenu 4">
            <a:extLst>
              <a:ext uri="{FF2B5EF4-FFF2-40B4-BE49-F238E27FC236}">
                <a16:creationId xmlns="" xmlns:a16="http://schemas.microsoft.com/office/drawing/2014/main" id="{6298F8F8-D55E-4CE3-92B9-B83E43090551}"/>
              </a:ext>
            </a:extLst>
          </p:cNvPr>
          <p:cNvSpPr>
            <a:spLocks noGrp="1"/>
          </p:cNvSpPr>
          <p:nvPr>
            <p:ph idx="1"/>
          </p:nvPr>
        </p:nvSpPr>
        <p:spPr>
          <a:xfrm>
            <a:off x="838200" y="1636989"/>
            <a:ext cx="10515600" cy="4031973"/>
          </a:xfrm>
        </p:spPr>
        <p:txBody>
          <a:bodyPr/>
          <a:lstStyle/>
          <a:p>
            <a:pPr marL="0" indent="0">
              <a:buNone/>
            </a:pPr>
            <a:r>
              <a:rPr lang="fr-CA" b="1" dirty="0">
                <a:solidFill>
                  <a:schemeClr val="tx2"/>
                </a:solidFill>
              </a:rPr>
              <a:t>Initiatives antérieures de sensibilisation</a:t>
            </a:r>
          </a:p>
          <a:p>
            <a:r>
              <a:rPr lang="fr-CA" dirty="0"/>
              <a:t>Tablettes thématiques envoyées par Santé Canada aux professionnels de la santé</a:t>
            </a:r>
          </a:p>
          <a:p>
            <a:r>
              <a:rPr lang="fr-CA" dirty="0"/>
              <a:t>Envoi de deux vagues de courriels par la firme </a:t>
            </a:r>
            <a:r>
              <a:rPr lang="fr-CA" dirty="0" err="1"/>
              <a:t>Capsana</a:t>
            </a:r>
            <a:endParaRPr lang="fr-CA" dirty="0"/>
          </a:p>
          <a:p>
            <a:endParaRPr lang="fr-CA" dirty="0"/>
          </a:p>
          <a:p>
            <a:pPr marL="0" indent="0">
              <a:buNone/>
            </a:pPr>
            <a:r>
              <a:rPr lang="fr-CA" b="1" dirty="0">
                <a:solidFill>
                  <a:schemeClr val="tx2"/>
                </a:solidFill>
              </a:rPr>
              <a:t>Étude de perception du risque</a:t>
            </a:r>
          </a:p>
          <a:p>
            <a:r>
              <a:rPr lang="fr-CA" dirty="0"/>
              <a:t>Groupes de discussion (focus groups) par la firme SOM en 2014</a:t>
            </a:r>
          </a:p>
        </p:txBody>
      </p:sp>
    </p:spTree>
    <p:extLst>
      <p:ext uri="{BB962C8B-B14F-4D97-AF65-F5344CB8AC3E}">
        <p14:creationId xmlns:p14="http://schemas.microsoft.com/office/powerpoint/2010/main" val="2291176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17">
            <a:extLst>
              <a:ext uri="{FF2B5EF4-FFF2-40B4-BE49-F238E27FC236}">
                <a16:creationId xmlns="" xmlns:a16="http://schemas.microsoft.com/office/drawing/2014/main" id="{BACC6370-2D7E-4714-9D71-7542949D7D5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9">
            <a:extLst>
              <a:ext uri="{FF2B5EF4-FFF2-40B4-BE49-F238E27FC236}">
                <a16:creationId xmlns="" xmlns:a16="http://schemas.microsoft.com/office/drawing/2014/main" id="{F68B3F68-107C-434F-AA38-110D5EA91B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1">
            <a:extLst>
              <a:ext uri="{FF2B5EF4-FFF2-40B4-BE49-F238E27FC236}">
                <a16:creationId xmlns="" xmlns:a16="http://schemas.microsoft.com/office/drawing/2014/main" id="{AAD0DBB9-1A4B-4391-81D4-CB19F9AB91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3">
            <a:extLst>
              <a:ext uri="{FF2B5EF4-FFF2-40B4-BE49-F238E27FC236}">
                <a16:creationId xmlns="" xmlns:a16="http://schemas.microsoft.com/office/drawing/2014/main" id="{063BBA22-50EA-4C4D-BE05-F1CE4E63AA5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542AAA8-DBFA-5995-B352-C7B5487527F4}"/>
              </a:ext>
            </a:extLst>
          </p:cNvPr>
          <p:cNvSpPr>
            <a:spLocks noGrp="1"/>
          </p:cNvSpPr>
          <p:nvPr>
            <p:ph type="title"/>
          </p:nvPr>
        </p:nvSpPr>
        <p:spPr>
          <a:xfrm>
            <a:off x="1383564" y="348865"/>
            <a:ext cx="9718111" cy="1576446"/>
          </a:xfrm>
        </p:spPr>
        <p:txBody>
          <a:bodyPr anchor="ctr">
            <a:normAutofit/>
          </a:bodyPr>
          <a:lstStyle/>
          <a:p>
            <a:r>
              <a:rPr lang="fr-CA" sz="4000">
                <a:solidFill>
                  <a:srgbClr val="FFFFFF"/>
                </a:solidFill>
                <a:cs typeface="Calibri Light"/>
              </a:rPr>
              <a:t>Objectifs de la recherche</a:t>
            </a:r>
          </a:p>
        </p:txBody>
      </p:sp>
      <p:graphicFrame>
        <p:nvGraphicFramePr>
          <p:cNvPr id="30" name="Espace réservé du contenu 2">
            <a:extLst>
              <a:ext uri="{FF2B5EF4-FFF2-40B4-BE49-F238E27FC236}">
                <a16:creationId xmlns="" xmlns:a16="http://schemas.microsoft.com/office/drawing/2014/main" id="{6A866EE6-D957-5319-A9C1-8A4976D5F20F}"/>
              </a:ext>
            </a:extLst>
          </p:cNvPr>
          <p:cNvGraphicFramePr>
            <a:graphicFrameLocks noGrp="1"/>
          </p:cNvGraphicFramePr>
          <p:nvPr>
            <p:ph idx="1"/>
            <p:extLst>
              <p:ext uri="{D42A27DB-BD31-4B8C-83A1-F6EECF244321}">
                <p14:modId xmlns:p14="http://schemas.microsoft.com/office/powerpoint/2010/main" val="3991207226"/>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84373319"/>
      </p:ext>
    </p:extLst>
  </p:cSld>
  <p:clrMapOvr>
    <a:masterClrMapping/>
  </p:clrMapOvr>
</p:sld>
</file>

<file path=ppt/theme/theme1.xml><?xml version="1.0" encoding="utf-8"?>
<a:theme xmlns:a="http://schemas.openxmlformats.org/drawingml/2006/main" name="Thème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F2C90C5DCE2F043AA64E0CB7F54C76C" ma:contentTypeVersion="14" ma:contentTypeDescription="Create a new document." ma:contentTypeScope="" ma:versionID="c3fd92e6d03596ded37715f79f12f40c">
  <xsd:schema xmlns:xsd="http://www.w3.org/2001/XMLSchema" xmlns:xs="http://www.w3.org/2001/XMLSchema" xmlns:p="http://schemas.microsoft.com/office/2006/metadata/properties" xmlns:ns2="7323365e-0957-4a84-800d-37b80d419199" xmlns:ns3="35da0d75-47b4-4e2b-b33d-e848291c5b0b" targetNamespace="http://schemas.microsoft.com/office/2006/metadata/properties" ma:root="true" ma:fieldsID="44b8ef8a955116f975c47f9748245f39" ns2:_="" ns3:_="">
    <xsd:import namespace="7323365e-0957-4a84-800d-37b80d419199"/>
    <xsd:import namespace="35da0d75-47b4-4e2b-b33d-e848291c5b0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23365e-0957-4a84-800d-37b80d4191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20125e5a-fbbd-4a39-926c-a359310fd25f"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5da0d75-47b4-4e2b-b33d-e848291c5b0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c97ec7eb-5ad3-4334-81c0-6992e210d183}" ma:internalName="TaxCatchAll" ma:showField="CatchAllData" ma:web="35da0d75-47b4-4e2b-b33d-e848291c5b0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323365e-0957-4a84-800d-37b80d419199">
      <Terms xmlns="http://schemas.microsoft.com/office/infopath/2007/PartnerControls"/>
    </lcf76f155ced4ddcb4097134ff3c332f>
    <TaxCatchAll xmlns="35da0d75-47b4-4e2b-b33d-e848291c5b0b" xsi:nil="true"/>
  </documentManagement>
</p:properties>
</file>

<file path=customXml/itemProps1.xml><?xml version="1.0" encoding="utf-8"?>
<ds:datastoreItem xmlns:ds="http://schemas.openxmlformats.org/officeDocument/2006/customXml" ds:itemID="{61A9A8D5-35AD-4F52-B277-893FC54D9669}"/>
</file>

<file path=customXml/itemProps2.xml><?xml version="1.0" encoding="utf-8"?>
<ds:datastoreItem xmlns:ds="http://schemas.openxmlformats.org/officeDocument/2006/customXml" ds:itemID="{7128F876-118F-4173-AF3F-231201504B40}"/>
</file>

<file path=customXml/itemProps3.xml><?xml version="1.0" encoding="utf-8"?>
<ds:datastoreItem xmlns:ds="http://schemas.openxmlformats.org/officeDocument/2006/customXml" ds:itemID="{68424DB1-EF31-47FF-A9CB-AE9C336FA839}"/>
</file>

<file path=docProps/app.xml><?xml version="1.0" encoding="utf-8"?>
<Properties xmlns="http://schemas.openxmlformats.org/officeDocument/2006/extended-properties" xmlns:vt="http://schemas.openxmlformats.org/officeDocument/2006/docPropsVTypes">
  <TotalTime>6905</TotalTime>
  <Words>1881</Words>
  <Application>Microsoft Office PowerPoint</Application>
  <PresentationFormat>Personnalisé</PresentationFormat>
  <Paragraphs>341</Paragraphs>
  <Slides>50</Slides>
  <Notes>29</Notes>
  <HiddenSlides>0</HiddenSlides>
  <MMClips>0</MMClips>
  <ScaleCrop>false</ScaleCrop>
  <HeadingPairs>
    <vt:vector size="4" baseType="variant">
      <vt:variant>
        <vt:lpstr>Thème</vt:lpstr>
      </vt:variant>
      <vt:variant>
        <vt:i4>1</vt:i4>
      </vt:variant>
      <vt:variant>
        <vt:lpstr>Titres des diapositives</vt:lpstr>
      </vt:variant>
      <vt:variant>
        <vt:i4>50</vt:i4>
      </vt:variant>
    </vt:vector>
  </HeadingPairs>
  <TitlesOfParts>
    <vt:vector size="51" baseType="lpstr">
      <vt:lpstr>Thème Office</vt:lpstr>
      <vt:lpstr>  Intervention de counseling radon auprès de personnes suivies en centres d'abandon du tabagisme: données préliminaires</vt:lpstr>
      <vt:lpstr>Équipe du projet de recherche évaluative</vt:lpstr>
      <vt:lpstr>Divulgation du présentateur</vt:lpstr>
      <vt:lpstr>Objectifs de la présentation</vt:lpstr>
      <vt:lpstr>Plan de la présentation</vt:lpstr>
      <vt:lpstr>Contexte</vt:lpstr>
      <vt:lpstr>Problématique</vt:lpstr>
      <vt:lpstr>Initiatives et études antérieures</vt:lpstr>
      <vt:lpstr>Objectifs de la recherche</vt:lpstr>
      <vt:lpstr>Méthodologie et Intervention</vt:lpstr>
      <vt:lpstr>Méthodologie</vt:lpstr>
      <vt:lpstr>Déroulement</vt:lpstr>
      <vt:lpstr>Intervention</vt:lpstr>
      <vt:lpstr>Personnes participantes</vt:lpstr>
      <vt:lpstr>Profil sociodémographique des personnes répondantes </vt:lpstr>
      <vt:lpstr>Sexe des personnes participantes</vt:lpstr>
      <vt:lpstr>Âge des personnes participantes</vt:lpstr>
      <vt:lpstr>Niveau de scolarité des personnes participantes</vt:lpstr>
      <vt:lpstr>Revenus des personnes participantes et comparables régionaux</vt:lpstr>
      <vt:lpstr>Statut de fumeur</vt:lpstr>
      <vt:lpstr>Données sur les connaissances </vt:lpstr>
      <vt:lpstr>Avez-vous déjà entendu parler du radon?</vt:lpstr>
      <vt:lpstr>Nature du radon</vt:lpstr>
      <vt:lpstr>Données sur la perception du risque</vt:lpstr>
      <vt:lpstr>Considérez-vous le radon comme un risque pour la santé?</vt:lpstr>
      <vt:lpstr>Quel est le principal effet de santé potentiellement engendré par l'exposition au radon?</vt:lpstr>
      <vt:lpstr>Quel est le groupe dans la population qui encourt un risque plus élevé en lien avec l'exposition au radon?</vt:lpstr>
      <vt:lpstr>Laquelle de ces trois personnes encourt le risque de cancer du poumon le plus élevé?</vt:lpstr>
      <vt:lpstr>Données sur l’intention</vt:lpstr>
      <vt:lpstr>Avez-vous l'intention d'effectuer une mesure de radon à votre domicile au cours des prochains mois?</vt:lpstr>
      <vt:lpstr>Stades du changement selon Prochaska et DiClemente (1982)</vt:lpstr>
      <vt:lpstr>Intention de commander un dosimètre</vt:lpstr>
      <vt:lpstr>Changement dans l’intention de commander un dosimètre</vt:lpstr>
      <vt:lpstr>Changement dans l’intention de commander un dosimètre</vt:lpstr>
      <vt:lpstr>Données sur la volonté de recevoir des ressources supplémentaires </vt:lpstr>
      <vt:lpstr>Souhaitez-vous recevoir des ressources pertinentes supplémentaires sur le radon et le dosimètre?</vt:lpstr>
      <vt:lpstr>Données sur la réceptivité et la satisfaction </vt:lpstr>
      <vt:lpstr>Réceptivité et satisfaction</vt:lpstr>
      <vt:lpstr>Questions posées par les personnes participantes </vt:lpstr>
      <vt:lpstr>Présentation PowerPoint</vt:lpstr>
      <vt:lpstr>Faits saillants des résultats</vt:lpstr>
      <vt:lpstr>Présentation PowerPoint</vt:lpstr>
      <vt:lpstr>Défis et limites</vt:lpstr>
      <vt:lpstr>Présentation PowerPoint</vt:lpstr>
      <vt:lpstr>Interprétation et perspectives </vt:lpstr>
      <vt:lpstr>Présentation PowerPoint</vt:lpstr>
      <vt:lpstr>Références et remerciements</vt:lpstr>
      <vt:lpstr>Références </vt:lpstr>
      <vt:lpstr>Remerciements </vt:lpstr>
      <vt:lpstr>Questions et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Carol-Anne Roy-Chevalier</dc:creator>
  <cp:lastModifiedBy>Daniel Paquette</cp:lastModifiedBy>
  <cp:revision>270</cp:revision>
  <dcterms:created xsi:type="dcterms:W3CDTF">2023-03-06T13:55:24Z</dcterms:created>
  <dcterms:modified xsi:type="dcterms:W3CDTF">2023-05-31T22:03:46Z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a7d8d5d-78e2-4a62-9fcd-016eb5e4c57c_Enabled">
    <vt:lpwstr>true</vt:lpwstr>
  </property>
  <property fmtid="{D5CDD505-2E9C-101B-9397-08002B2CF9AE}" pid="3" name="MSIP_Label_6a7d8d5d-78e2-4a62-9fcd-016eb5e4c57c_SetDate">
    <vt:lpwstr>2023-03-06T13:55:33Z</vt:lpwstr>
  </property>
  <property fmtid="{D5CDD505-2E9C-101B-9397-08002B2CF9AE}" pid="4" name="MSIP_Label_6a7d8d5d-78e2-4a62-9fcd-016eb5e4c57c_Method">
    <vt:lpwstr>Standard</vt:lpwstr>
  </property>
  <property fmtid="{D5CDD505-2E9C-101B-9397-08002B2CF9AE}" pid="5" name="MSIP_Label_6a7d8d5d-78e2-4a62-9fcd-016eb5e4c57c_Name">
    <vt:lpwstr>Général</vt:lpwstr>
  </property>
  <property fmtid="{D5CDD505-2E9C-101B-9397-08002B2CF9AE}" pid="6" name="MSIP_Label_6a7d8d5d-78e2-4a62-9fcd-016eb5e4c57c_SiteId">
    <vt:lpwstr>06e1fe28-5f8b-4075-bf6c-ae24be1a7992</vt:lpwstr>
  </property>
  <property fmtid="{D5CDD505-2E9C-101B-9397-08002B2CF9AE}" pid="7" name="MSIP_Label_6a7d8d5d-78e2-4a62-9fcd-016eb5e4c57c_ActionId">
    <vt:lpwstr>4bc5f64a-2108-4a02-bcb1-ec945f90d75d</vt:lpwstr>
  </property>
  <property fmtid="{D5CDD505-2E9C-101B-9397-08002B2CF9AE}" pid="8" name="MSIP_Label_6a7d8d5d-78e2-4a62-9fcd-016eb5e4c57c_ContentBits">
    <vt:lpwstr>0</vt:lpwstr>
  </property>
  <property fmtid="{D5CDD505-2E9C-101B-9397-08002B2CF9AE}" pid="9" name="ContentTypeId">
    <vt:lpwstr>0x0101000F2C90C5DCE2F043AA64E0CB7F54C76C</vt:lpwstr>
  </property>
</Properties>
</file>