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omments/modernComment_106_3BA2FE85.xml" ContentType="application/vnd.ms-powerpoint.comments+xml"/>
  <Override PartName="/ppt/comments/modernComment_10C_8FDAD230.xml" ContentType="application/vnd.ms-powerpoint.comments+xml"/>
  <Override PartName="/ppt/comments/modernComment_10E_CCEE2A26.xml" ContentType="application/vnd.ms-powerpoint.comments+xml"/>
  <Override PartName="/ppt/comments/modernComment_109_6E6433F4.xml" ContentType="application/vnd.ms-powerpoint.comments+xml"/>
  <Override PartName="/ppt/comments/modernComment_10A_DCD5C4A8.xml" ContentType="application/vnd.ms-powerpoint.comments+xml"/>
  <Override PartName="/ppt/comments/modernComment_10F_BAD3589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64" r:id="rId5"/>
    <p:sldId id="262" r:id="rId6"/>
    <p:sldId id="268" r:id="rId7"/>
    <p:sldId id="270" r:id="rId8"/>
    <p:sldId id="267" r:id="rId9"/>
    <p:sldId id="265" r:id="rId10"/>
    <p:sldId id="266" r:id="rId11"/>
    <p:sldId id="271" r:id="rId12"/>
    <p:sldId id="263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EFBE604-0183-BD8B-317C-9E183807601C}" name="Karine Trudeau (CIUSSS EMTL)" initials="KE" userId="S::karine.trudeau.cemtl@ssss.gouv.qc.ca::bf7b5c7b-38a9-4793-806f-a459bcae6d7a" providerId="AD"/>
  <p188:author id="{F916D434-0EA6-2D86-48B1-6DE39F6289C5}" name="Camille Dinello-Goupil (HSJ)" initials="C(" userId="S::camille.dinello-goupil.hsj@ssss.gouv.qc.ca::9c9b1b44-02c0-4cdb-bae6-d1f4b5bb656d" providerId="AD"/>
  <p188:author id="{2717424A-9B98-5FA0-CCFD-C1660628FB75}" name="Valérie Lafleur (CIUSSS EMTL)" initials="VE" userId="S::valerie.lafleur.cemtl@ssss.gouv.qc.ca::3b3b48ad-15f9-4899-a591-e439644334e6" providerId="AD"/>
  <p188:author id="{E64E4F7C-B922-58A9-AB39-D14BD925BEAB}" name="Valerie Samson (HSJ)" initials="V(" userId="S::valerie.samson.hsj@ssss.gouv.qc.ca::bc4766b6-a2bb-4dea-88df-2c101cf5b3fa" providerId="AD"/>
  <p188:author id="{3EA460BC-D049-9236-85E5-746B72ECCE41}" name="Jacinthe Beaudry (HSJ)" initials="JB" userId="S::jacinthe.beaudry.hsj@ssss.gouv.qc.ca::0abfad09-4d06-4b86-b231-b427fd5c1184" providerId="AD"/>
  <p188:author id="{99BA6FE1-A024-5C73-69E1-1C491044F1D7}" name="Yann Paul Bernard Baudelocq (CIUSSS EMTL)" initials="YE" userId="S::yann.paul.bernard.baudelocq.cemtl@ssss.gouv.qc.ca::daaa6936-c38a-42e2-97fd-028e53a1938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A467"/>
    <a:srgbClr val="000000"/>
    <a:srgbClr val="002F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6"/>
    <p:restoredTop sz="79649" autoAdjust="0"/>
  </p:normalViewPr>
  <p:slideViewPr>
    <p:cSldViewPr snapToGrid="0">
      <p:cViewPr>
        <p:scale>
          <a:sx n="98" d="100"/>
          <a:sy n="98" d="100"/>
        </p:scale>
        <p:origin x="-1032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omments/modernComment_106_3BA2FE8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C31AD1C-293C-4677-BD20-088098D897FC}" authorId="{99BA6FE1-A024-5C73-69E1-1C491044F1D7}" status="resolved" created="2024-05-21T21:16:36.227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000537733" sldId="262"/>
      <ac:spMk id="6" creationId="{EE7FF67D-E967-4807-BFE0-4698E141547E}"/>
      <ac:txMk cp="184">
        <ac:context len="186" hash="2797430149"/>
      </ac:txMk>
    </ac:txMkLst>
    <p188:pos x="3611671" y="3173260"/>
    <p188:replyLst>
      <p188:reply id="{88BBDD8E-EF64-4652-B6B0-6F655D1ECED0}" authorId="{F916D434-0EA6-2D86-48B1-6DE39F6289C5}" created="2024-05-31T14:30:11.896">
        <p188:txBody>
          <a:bodyPr/>
          <a:lstStyle/>
          <a:p>
            <a:r>
              <a:rPr lang="fr-FR"/>
              <a:t>Dans nos présentations, nous utilisons 5 icones de femmes, dont deux sont mises en évidence. L'impact est plus fort je trouve, et on comprend que c'est une addition (20% + un autre 20%)</a:t>
            </a:r>
          </a:p>
        </p188:txBody>
      </p188:reply>
      <p188:reply id="{68EA2495-16EE-4A4F-835C-775DE6D4D2BC}" authorId="{7EFBE604-0183-BD8B-317C-9E183807601C}" created="2024-05-31T15:39:57.544">
        <p188:txBody>
          <a:bodyPr/>
          <a:lstStyle/>
          <a:p>
            <a:r>
              <a:rPr lang="fr-FR"/>
              <a:t>Oui, très bonne idée merci</a:t>
            </a:r>
          </a:p>
        </p188:txBody>
      </p188:reply>
      <p188:reply id="{12F3120F-0448-43FD-8862-5858475F18AC}" authorId="{99BA6FE1-A024-5C73-69E1-1C491044F1D7}" created="2024-05-31T19:53:57.857">
        <p188:txBody>
          <a:bodyPr/>
          <a:lstStyle/>
          <a:p>
            <a:r>
              <a:rPr lang="en-US"/>
              <a:t>Je plussoie ! Très bonne idée, bien plus parlant et et bien plus simple à comprendre :) </a:t>
            </a:r>
          </a:p>
        </p188:txBody>
      </p188:reply>
      <p188:reply id="{C0DC9C45-6393-4807-8885-337AC2803C15}" authorId="{E64E4F7C-B922-58A9-AB39-D14BD925BEAB}" created="2024-06-03T11:50:32.635">
        <p188:txBody>
          <a:bodyPr/>
          <a:lstStyle/>
          <a:p>
            <a:r>
              <a:rPr lang="fr-FR"/>
              <a:t>C'est 1/5 de sévérité clinique et 2/5 de sévérité sous-clinique. Quand je présente cette stat, je mets deux lignes d'icones pour distinguer, je trouve que c'est plus facile à comprendre</a:t>
            </a:r>
          </a:p>
        </p188:txBody>
      </p188:reply>
    </p188:replyLst>
    <p188:txBody>
      <a:bodyPr/>
      <a:lstStyle/>
      <a:p>
        <a:r>
          <a:rPr lang="fr-FR"/>
          <a:t>Le fait que le chiffre soit le même est confusant (en tout cas de ma perspective non clinicienne / santé).... Est ce que cela veut dire à la fin que 2 femmes sur 10 souffrent de dépression post partum (avec / sans diagnostic). De plus le chiffre de 1/5 et/ou 2/10 semble peu important. Avons nous un ordre d'idée à la grandeur de la province qui donnerait un chiffre en milliers plus impactant ? </a:t>
        </a:r>
      </a:p>
    </p188:txBody>
  </p188:cm>
</p188:cmLst>
</file>

<file path=ppt/comments/modernComment_109_6E6433F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5E32DE7-49D6-4079-AE2B-12C0C7503E98}" authorId="{F916D434-0EA6-2D86-48B1-6DE39F6289C5}" status="resolved" created="2024-05-31T14:37:47.385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852060660" sldId="265"/>
      <ac:spMk id="6" creationId="{EE7FF67D-E967-4807-BFE0-4698E141547E}"/>
    </ac:deMkLst>
    <p188:txBody>
      <a:bodyPr/>
      <a:lstStyle/>
      <a:p>
        <a:r>
          <a:rPr lang="fr-FR"/>
          <a:t>au lieu de lecture, j'opterais pour un terme plus englobant comme "outil"</a:t>
        </a:r>
      </a:p>
    </p188:txBody>
  </p188:cm>
  <p188:cm id="{1501A1B0-96DC-4822-A324-9EAAB90D3E1D}" authorId="{E64E4F7C-B922-58A9-AB39-D14BD925BEAB}" status="resolved" created="2024-06-03T11:56:09.947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852060660" sldId="265"/>
      <ac:spMk id="6" creationId="{EE7FF67D-E967-4807-BFE0-4698E141547E}"/>
      <ac:txMk cp="257">
        <ac:context len="377" hash="2536891561"/>
      </ac:txMk>
    </ac:txMkLst>
    <p188:pos x="4090736" y="2406315"/>
    <p188:txBody>
      <a:bodyPr/>
      <a:lstStyle/>
      <a:p>
        <a:r>
          <a:rPr lang="fr-FR"/>
          <a:t>J'aime moins le terme angoisse. Je propose ont des symptômes d'anxiété ou de dépression durant la période périnatale</a:t>
        </a:r>
      </a:p>
    </p188:txBody>
  </p188:cm>
  <p188:cm id="{DFBEAC90-99F3-4748-B05B-7EAA9CDC1C1D}" authorId="{E64E4F7C-B922-58A9-AB39-D14BD925BEAB}" status="resolved" created="2024-06-03T11:58:57.119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852060660" sldId="265"/>
      <ac:spMk id="6" creationId="{EE7FF67D-E967-4807-BFE0-4698E141547E}"/>
    </ac:deMkLst>
    <p188:txBody>
      <a:bodyPr/>
      <a:lstStyle/>
      <a:p>
        <a:r>
          <a:rPr lang="fr-FR"/>
          <a:t>Je retirerais suggestions de lecture, j'opterais pour :
Désirent en apprendre davantage sur les stratégies pratiques pour prendre soin de leur bien-être </a:t>
        </a:r>
      </a:p>
    </p188:txBody>
  </p188:cm>
  <p188:cm id="{0B17BB82-4810-4761-9D45-C9B1B098526E}" authorId="{E64E4F7C-B922-58A9-AB39-D14BD925BEAB}" status="resolved" created="2024-06-03T11:59:15.478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852060660" sldId="265"/>
      <ac:spMk id="6" creationId="{EE7FF67D-E967-4807-BFE0-4698E141547E}"/>
      <ac:txMk cp="71">
        <ac:context len="377" hash="2536891561"/>
      </ac:txMk>
    </ac:txMkLst>
    <p188:pos x="7760368" y="601578"/>
    <p188:txBody>
      <a:bodyPr/>
      <a:lstStyle/>
      <a:p>
        <a:r>
          <a:rPr lang="fr-FR"/>
          <a:t>Il faudrait inclure les nouveaux parents. 
En lien avec la grossesse et la vie (ou la réalité ou autre terme) de parent </a:t>
        </a:r>
      </a:p>
    </p188:txBody>
  </p188:cm>
</p188:cmLst>
</file>

<file path=ppt/comments/modernComment_10A_DCD5C4A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23B0BA8-2628-4358-9EEC-A58F4A626EB0}" authorId="{F916D434-0EA6-2D86-48B1-6DE39F6289C5}" status="resolved" created="2024-05-31T14:43:08.841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704997032" sldId="266"/>
      <ac:spMk id="6" creationId="{EE7FF67D-E967-4807-BFE0-4698E141547E}"/>
    </ac:deMkLst>
    <p188:replyLst>
      <p188:reply id="{3AD14419-AAF7-43C1-9D47-9898638C7311}" authorId="{7EFBE604-0183-BD8B-317C-9E183807601C}" created="2024-06-06T19:23:18.950">
        <p188:txBody>
          <a:bodyPr/>
          <a:lstStyle/>
          <a:p>
            <a:r>
              <a:rPr lang="fr-FR"/>
              <a:t>Certainement pas au tout début lors du lancement</a:t>
            </a:r>
          </a:p>
        </p188:txBody>
      </p188:reply>
    </p188:replyLst>
    <p188:txBody>
      <a:bodyPr/>
      <a:lstStyle/>
      <a:p>
        <a:r>
          <a:rPr lang="fr-FR"/>
          <a:t>sommes-nous certains qu'il y aura un dépliant ?</a:t>
        </a:r>
      </a:p>
    </p188:txBody>
  </p188:cm>
  <p188:cm id="{0CB3F20F-C1C7-4729-BF9D-12159C95139D}" authorId="{F916D434-0EA6-2D86-48B1-6DE39F6289C5}" status="resolved" created="2024-05-31T14:44:00.591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704997032" sldId="266"/>
      <ac:spMk id="6" creationId="{EE7FF67D-E967-4807-BFE0-4698E141547E}"/>
    </ac:deMkLst>
    <p188:txBody>
      <a:bodyPr/>
      <a:lstStyle/>
      <a:p>
        <a:r>
          <a:rPr lang="fr-FR"/>
          <a:t>au lien de "si nécessaire, j'écrirais "selon les besoins"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4-06-03T12:02:03.291" authorId="{E64E4F7C-B922-58A9-AB39-D14BD925BEAB}"/>
          </p223:rxn>
        </p223:reactions>
      </p:ext>
    </p188:extLst>
  </p188:cm>
  <p188:cm id="{9593295E-161B-46C1-BEB1-F2CAF72684D4}" authorId="{E64E4F7C-B922-58A9-AB39-D14BD925BEAB}" status="resolved" created="2024-06-03T12:05:41.978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704997032" sldId="266"/>
      <ac:spMk id="6" creationId="{EE7FF67D-E967-4807-BFE0-4698E141547E}"/>
      <ac:txMk cp="14">
        <ac:context len="310" hash="4246002467"/>
      </ac:txMk>
    </ac:txMkLst>
    <p188:pos x="4722394" y="601578"/>
    <p188:txBody>
      <a:bodyPr/>
      <a:lstStyle/>
      <a:p>
        <a:r>
          <a:rPr lang="fr-FR"/>
          <a:t>Pour ma part, je trouve que l'intérêt et la motivation sont deux aspects bien différents. Les parents peuvent être motivés, mais ne pas avoir de temps ou l'inverse. 
J'inscrirais seulement :
L'intérêt et de la motivation</a:t>
        </a:r>
      </a:p>
    </p188:txBody>
  </p188:cm>
  <p188:cm id="{BD395320-C454-4A2F-AD01-E895780B3AB9}" authorId="{E64E4F7C-B922-58A9-AB39-D14BD925BEAB}" status="resolved" created="2024-06-03T12:07:42.243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704997032" sldId="266"/>
      <ac:spMk id="6" creationId="{EE7FF67D-E967-4807-BFE0-4698E141547E}"/>
      <ac:txMk cp="139">
        <ac:context len="310" hash="4246002467"/>
      </ac:txMk>
    </ac:txMkLst>
    <p188:pos x="9204157" y="2045368"/>
    <p188:txBody>
      <a:bodyPr/>
      <a:lstStyle/>
      <a:p>
        <a:r>
          <a:rPr lang="fr-FR"/>
          <a:t>Le code QR est juste en bas de la diapo, je retirerais celui-ci. Le dépliant ne sera peut-être pas imprimés par tous les établissements.
Je mettrais seulement : 
Partager le lien URL (www.toimoibebe.ca)</a:t>
        </a:r>
      </a:p>
    </p188:txBody>
  </p188:cm>
  <p188:cm id="{5741A69F-C4EE-4BC6-9756-CDB4C3A4674C}" authorId="{F916D434-0EA6-2D86-48B1-6DE39F6289C5}" status="resolved" created="2024-06-04T13:40:08.793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704997032" sldId="266"/>
      <ac:spMk id="6" creationId="{EE7FF67D-E967-4807-BFE0-4698E141547E}"/>
      <ac:txMk cp="86">
        <ac:context len="310" hash="4246002467"/>
      </ac:txMk>
    </ac:txMkLst>
    <p188:pos x="8019737" y="1386590"/>
    <p188:txBody>
      <a:bodyPr/>
      <a:lstStyle/>
      <a:p>
        <a:r>
          <a:rPr lang="fr-FR"/>
          <a:t>S: Écrire "La pertinence d’un outil d’autogestion pour la femme enceinte ou la nouvelle mère." AU LIEU DE "la pertinence du programme..."</a:t>
        </a:r>
      </a:p>
    </p188:txBody>
  </p188:cm>
</p188:cmLst>
</file>

<file path=ppt/comments/modernComment_10C_8FDAD23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32C3A65-7D0F-40B7-B480-0A8B3C62832E}" authorId="{99BA6FE1-A024-5C73-69E1-1C491044F1D7}" status="resolved" created="2024-05-21T21:18:54.199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413482544" sldId="268"/>
      <ac:spMk id="6" creationId="{EE7FF67D-E967-4807-BFE0-4698E141547E}"/>
      <ac:txMk cp="262">
        <ac:context len="291" hash="3147916178"/>
      </ac:txMk>
    </ac:txMkLst>
    <p188:pos x="1795397" y="4624191"/>
    <p188:txBody>
      <a:bodyPr/>
      <a:lstStyle/>
      <a:p>
        <a:r>
          <a:rPr lang="fr-FR"/>
          <a:t>Termes utilisé ailleurs dans le site et nos outils de communications</a:t>
        </a:r>
      </a:p>
    </p188:txBody>
  </p188:cm>
  <p188:cm id="{2F77FE51-FF49-4417-A90C-E8BD229548FB}" authorId="{99BA6FE1-A024-5C73-69E1-1C491044F1D7}" status="resolved" created="2024-05-21T21:19:59.560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413482544" sldId="268"/>
      <ac:spMk id="6" creationId="{EE7FF67D-E967-4807-BFE0-4698E141547E}"/>
    </ac:deMkLst>
    <p188:txBody>
      <a:bodyPr/>
      <a:lstStyle/>
      <a:p>
        <a:r>
          <a:rPr lang="fr-FR"/>
          <a:t>Plus féminin que "individus" et inroduit le concept "d'implication"</a:t>
        </a:r>
      </a:p>
    </p188:txBody>
  </p188:cm>
  <p188:cm id="{99842CB6-7167-4718-9D65-6CBCFCC617A5}" authorId="{F916D434-0EA6-2D86-48B1-6DE39F6289C5}" status="resolved" created="2024-05-31T14:46:11.780" complete="100000">
    <pc:sldMkLst xmlns:pc="http://schemas.microsoft.com/office/powerpoint/2013/main/command">
      <pc:docMk/>
      <pc:sldMk cId="2413482544" sldId="268"/>
    </pc:sldMkLst>
    <p188:txBody>
      <a:bodyPr/>
      <a:lstStyle/>
      <a:p>
        <a:r>
          <a:rPr lang="fr-FR"/>
          <a:t>Si on veut avoir des images différentes sur chaque diapo, il y a l'image de la maman qui lit un livre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4-05-31T15:16:11.764" authorId="{7EFBE604-0183-BD8B-317C-9E183807601C}"/>
          </p223:rxn>
        </p223:reactions>
      </p:ext>
    </p188:extLst>
  </p188:cm>
  <p188:cm id="{B338EC2D-8E7E-417E-A58E-11D5D2B5C1EF}" authorId="{2717424A-9B98-5FA0-CCFD-C1660628FB75}" status="resolved" created="2024-06-03T13:12:45.319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413482544" sldId="268"/>
      <ac:spMk id="6" creationId="{EE7FF67D-E967-4807-BFE0-4698E141547E}"/>
    </ac:deMkLst>
    <p188:txBody>
      <a:bodyPr/>
      <a:lstStyle/>
      <a:p>
        <a:r>
          <a:rPr lang="fr-FR"/>
          <a:t>j'ai simplifié les phrases</a:t>
        </a:r>
      </a:p>
    </p188:txBody>
  </p188:cm>
  <p188:cm id="{18A376FD-AACE-43C6-8ED2-447046B8EAA4}" authorId="{F916D434-0EA6-2D86-48B1-6DE39F6289C5}" status="resolved" created="2024-06-04T13:36:45.462" complete="100000">
    <pc:sldMkLst xmlns:pc="http://schemas.microsoft.com/office/powerpoint/2013/main/command">
      <pc:docMk/>
      <pc:sldMk cId="2413482544" sldId="268"/>
    </pc:sldMkLst>
    <p188:txBody>
      <a:bodyPr/>
      <a:lstStyle/>
      <a:p>
        <a:r>
          <a:rPr lang="fr-FR"/>
          <a:t>S: diapo trop chargée. revoir mise en page. parler des mères et non des parents</a:t>
        </a:r>
      </a:p>
    </p188:txBody>
  </p188:cm>
</p188:cmLst>
</file>

<file path=ppt/comments/modernComment_10E_CCEE2A2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F3FEFD0-AB66-4F58-9FF4-48CE66A819E2}" authorId="{F916D434-0EA6-2D86-48B1-6DE39F6289C5}" status="resolved" created="2024-06-04T13:41:16.185" complete="100000">
    <pc:sldMkLst xmlns:pc="http://schemas.microsoft.com/office/powerpoint/2013/main/command">
      <pc:docMk/>
      <pc:sldMk cId="3438160422" sldId="270"/>
    </pc:sldMkLst>
    <p188:replyLst>
      <p188:reply id="{8A321BC5-9D0E-4414-A340-F6716B261182}" authorId="{7EFBE604-0183-BD8B-317C-9E183807601C}" created="2024-06-04T16:44:23.083">
        <p188:txBody>
          <a:bodyPr/>
          <a:lstStyle/>
          <a:p>
            <a:r>
              <a:rPr lang="fr-FR"/>
              <a:t>ok, c'est fait</a:t>
            </a:r>
          </a:p>
        </p188:txBody>
      </p188:reply>
    </p188:replyLst>
    <p188:txBody>
      <a:bodyPr/>
      <a:lstStyle/>
      <a:p>
        <a:r>
          <a:rPr lang="fr-FR"/>
          <a:t>S: A mettre après la diapo ‘Quoi’</a:t>
        </a:r>
      </a:p>
    </p188:txBody>
  </p188:cm>
</p188:cmLst>
</file>

<file path=ppt/comments/modernComment_10F_BAD358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DA795ED-EB57-4810-8C46-75FC60549BBD}" authorId="{F916D434-0EA6-2D86-48B1-6DE39F6289C5}" status="resolved" created="2024-05-31T14:43:08.841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704997032" sldId="266"/>
      <ac:spMk id="6" creationId="{EE7FF67D-E967-4807-BFE0-4698E141547E}"/>
    </ac:deMkLst>
    <p188:replyLst>
      <p188:reply id="{3AD14419-AAF7-43C1-9D47-9898638C7311}" authorId="{7EFBE604-0183-BD8B-317C-9E183807601C}" created="2024-06-06T19:23:18.950">
        <p188:txBody>
          <a:bodyPr/>
          <a:lstStyle/>
          <a:p>
            <a:r>
              <a:rPr lang="fr-FR"/>
              <a:t>Certainement pas au tout début lors du lancement</a:t>
            </a:r>
          </a:p>
        </p188:txBody>
      </p188:reply>
    </p188:replyLst>
    <p188:txBody>
      <a:bodyPr/>
      <a:lstStyle/>
      <a:p>
        <a:r>
          <a:rPr lang="fr-FR"/>
          <a:t>sommes-nous certains qu'il y aura un dépliant ?</a:t>
        </a:r>
      </a:p>
    </p188:txBody>
  </p188:cm>
  <p188:cm id="{C0A9D5A2-045A-42E1-8E7E-9280CA539CEC}" authorId="{F916D434-0EA6-2D86-48B1-6DE39F6289C5}" status="resolved" created="2024-05-31T14:44:00.591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704997032" sldId="266"/>
      <ac:spMk id="6" creationId="{EE7FF67D-E967-4807-BFE0-4698E141547E}"/>
    </ac:deMkLst>
    <p188:txBody>
      <a:bodyPr/>
      <a:lstStyle/>
      <a:p>
        <a:r>
          <a:rPr lang="fr-FR"/>
          <a:t>au lien de "si nécessaire, j'écrirais "selon les besoins"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4-06-03T12:02:03.291" authorId="{E64E4F7C-B922-58A9-AB39-D14BD925BEAB}"/>
          </p223:rxn>
        </p223:reactions>
      </p:ext>
    </p188:extLst>
  </p188:cm>
  <p188:cm id="{DE01F28E-B4C9-4D0C-A7D8-D3841486C189}" authorId="{E64E4F7C-B922-58A9-AB39-D14BD925BEAB}" status="resolved" created="2024-06-03T12:05:41.97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95900809" sldId="271"/>
      <ac:spMk id="6" creationId="{EE7FF67D-E967-4807-BFE0-4698E141547E}"/>
      <ac:txMk cp="14">
        <ac:context len="468" hash="3431904056"/>
      </ac:txMk>
    </ac:txMkLst>
    <p188:pos x="4722394" y="601578"/>
    <p188:txBody>
      <a:bodyPr/>
      <a:lstStyle/>
      <a:p>
        <a:r>
          <a:rPr lang="fr-FR"/>
          <a:t>Pour ma part, je trouve que l'intérêt et la motivation sont deux aspects bien différents. Les parents peuvent être motivés, mais ne pas avoir de temps ou l'inverse. 
J'inscrirais seulement :
L'intérêt et de la motivation</a:t>
        </a:r>
      </a:p>
    </p188:txBody>
  </p188:cm>
  <p188:cm id="{8D043AA1-3908-4A98-B832-C5002D03A881}" authorId="{E64E4F7C-B922-58A9-AB39-D14BD925BEAB}" status="resolved" created="2024-06-03T12:07:42.24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95900809" sldId="271"/>
      <ac:spMk id="6" creationId="{EE7FF67D-E967-4807-BFE0-4698E141547E}"/>
      <ac:txMk cp="139">
        <ac:context len="468" hash="3431904056"/>
      </ac:txMk>
    </ac:txMkLst>
    <p188:pos x="9204157" y="2045368"/>
    <p188:txBody>
      <a:bodyPr/>
      <a:lstStyle/>
      <a:p>
        <a:r>
          <a:rPr lang="fr-FR"/>
          <a:t>Le code QR est juste en bas de la diapo, je retirerais celui-ci. Le dépliant ne sera peut-être pas imprimés par tous les établissements.
Je mettrais seulement : 
Partager le lien URL (www.toimoibebe.ca)</a:t>
        </a:r>
      </a:p>
    </p188:txBody>
  </p188:cm>
  <p188:cm id="{371E1866-C02C-4BB2-9E79-D02A57CBA063}" authorId="{F916D434-0EA6-2D86-48B1-6DE39F6289C5}" status="resolved" created="2024-06-04T13:40:08.79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95900809" sldId="271"/>
      <ac:spMk id="6" creationId="{EE7FF67D-E967-4807-BFE0-4698E141547E}"/>
      <ac:txMk cp="86">
        <ac:context len="468" hash="3431904056"/>
      </ac:txMk>
    </ac:txMkLst>
    <p188:pos x="8019737" y="1386590"/>
    <p188:txBody>
      <a:bodyPr/>
      <a:lstStyle/>
      <a:p>
        <a:r>
          <a:rPr lang="fr-FR"/>
          <a:t>S: Écrire "La pertinence d’un outil d’autogestion pour la femme enceinte ou la nouvelle mère." AU LIEU DE "la pertinence du programme..."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A1206-4A46-4115-A77F-6EEA3905FA6E}" type="datetimeFigureOut">
              <a:rPr lang="fr-CA" smtClean="0"/>
              <a:t>2024-07-30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416C6-6171-4A8B-9FF0-084E5AD38BE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8790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416C6-6171-4A8B-9FF0-084E5AD38BEE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46348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O'hara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M. W., &amp; McCabe, J. E. (2013). Postpartum depression: current status and future directions. </a:t>
            </a:r>
            <a:r>
              <a:rPr lang="en-US" sz="1200" b="0" i="1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Annual review of clinical psychology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1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379-407.</a:t>
            </a:r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416C6-6171-4A8B-9FF0-084E5AD38BEE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72497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416C6-6171-4A8B-9FF0-084E5AD38BEE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55372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416C6-6171-4A8B-9FF0-084E5AD38BEE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58280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416C6-6171-4A8B-9FF0-084E5AD38BEE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33534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F215EE0-6311-4924-A647-11508D3CF6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BD2B6509-B501-4AC2-A062-00E5EE0407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F48A9186-0BB1-42CD-8BF4-574A7B586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F554-FE8C-4329-B4CA-39F5DEED6745}" type="datetimeFigureOut">
              <a:rPr lang="fr-CA" smtClean="0"/>
              <a:t>2024-07-30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A6D0CB3-F373-4979-9200-7791B30F8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6A6AF3F4-BE37-499E-B0CE-5D295BA7E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F3D75-4E92-4F34-A2B1-023C87853B7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50308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CB0E566-7330-4F90-BE20-27B64AEE9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AD6008E1-9FD1-494F-A411-63EF12ECCB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99C8B8D-057D-462A-BD52-16136D4B2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F554-FE8C-4329-B4CA-39F5DEED6745}" type="datetimeFigureOut">
              <a:rPr lang="fr-CA" smtClean="0"/>
              <a:t>2024-07-30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983D13E-F2BA-46DC-A071-7F5503CDA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6A70EF9-B2B3-4FE6-9526-CD0F653E7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F3D75-4E92-4F34-A2B1-023C87853B7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39363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56C9B96A-82BE-4DD5-A253-20A3E2E907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F2709E26-ED21-46E8-8A98-2DF63696F9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D596B09-0FB9-4341-813A-C701D0D59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F554-FE8C-4329-B4CA-39F5DEED6745}" type="datetimeFigureOut">
              <a:rPr lang="fr-CA" smtClean="0"/>
              <a:t>2024-07-30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6A04F95-67E4-4042-AADA-B2F5F79C2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94DF995-FB6B-43C4-9AF6-1AED791F6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F3D75-4E92-4F34-A2B1-023C87853B7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32676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7690170-BC2A-4E6A-8164-E631E4AFE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9911391-BF58-4804-88A2-AC4B813D9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CC28B1C7-F7C8-461F-8819-4231FAF29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F554-FE8C-4329-B4CA-39F5DEED6745}" type="datetimeFigureOut">
              <a:rPr lang="fr-CA" smtClean="0"/>
              <a:t>2024-07-30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5ABB8923-A7C4-4001-ADF0-E8E007A6F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7E231263-3C4E-4FE7-A754-E746C69C0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F3D75-4E92-4F34-A2B1-023C87853B7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67171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8385549-166B-4DE4-8B89-3D50AC4D9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3AB83647-B3B0-4359-B338-1B266F65E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336FC957-1ABC-4662-9F88-273F0E428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F554-FE8C-4329-B4CA-39F5DEED6745}" type="datetimeFigureOut">
              <a:rPr lang="fr-CA" smtClean="0"/>
              <a:t>2024-07-30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9BEA0CB-5035-40E8-B5FF-8B6437FD3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3986A217-E723-4866-AD13-A3BB53455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F3D75-4E92-4F34-A2B1-023C87853B7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77029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B3792A5-C748-4A30-A772-27704E0F6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4384E9F-0F1F-4E2D-9B87-AAA109F253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5BF0ACEB-0258-475F-84BD-6F0C4C233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E5757E40-410C-43FE-8F60-7C896361E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F554-FE8C-4329-B4CA-39F5DEED6745}" type="datetimeFigureOut">
              <a:rPr lang="fr-CA" smtClean="0"/>
              <a:t>2024-07-30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03AB7664-A303-4AFE-913C-018799845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ABA81D20-14CD-425D-8397-5B851EEA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F3D75-4E92-4F34-A2B1-023C87853B7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83108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D5BC40F-1193-4674-8458-B6FBCFBFA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259BE5DE-8913-42BE-95DF-BE97334E8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A6638105-2248-41D0-9389-CFF25861FC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B83BC9F6-6178-41F0-B5B6-857A6ADC78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7492AB44-D968-4F67-B05C-88FB9B0575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2AA2D134-D67C-4F2E-8E3E-54FF1ADB8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F554-FE8C-4329-B4CA-39F5DEED6745}" type="datetimeFigureOut">
              <a:rPr lang="fr-CA" smtClean="0"/>
              <a:t>2024-07-30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F2818C08-3E8D-456E-AA35-0B52C9B60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3C4E5AAA-A91B-4E28-8F8D-72B2AEE1F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F3D75-4E92-4F34-A2B1-023C87853B7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89995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F3512A5-75C9-4A11-8153-9FD30A04B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831B87BA-022A-4C49-A23C-330F1CDF2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F554-FE8C-4329-B4CA-39F5DEED6745}" type="datetimeFigureOut">
              <a:rPr lang="fr-CA" smtClean="0"/>
              <a:t>2024-07-30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D8B5CFE3-3AA1-4D9E-9632-19D83ED86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C8F63371-5B61-41AE-BFA9-D550F94C7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F3D75-4E92-4F34-A2B1-023C87853B7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5875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2FFF1C2C-8F46-4790-AE30-98E99D0D4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F554-FE8C-4329-B4CA-39F5DEED6745}" type="datetimeFigureOut">
              <a:rPr lang="fr-CA" smtClean="0"/>
              <a:t>2024-07-30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97C9C83E-A13B-4E82-B562-F22A6E8C6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4DB73143-C543-486A-8B8C-5B9EB049D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F3D75-4E92-4F34-A2B1-023C87853B7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90308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A3A6334-DD01-4BF3-AF11-0521ED2D5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40DD647-AFBB-4A7D-AF42-56A3C3D71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B9E43121-810E-436A-86D5-32DE70729F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E1307AE3-C35A-48B3-85D1-ED458D8FB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F554-FE8C-4329-B4CA-39F5DEED6745}" type="datetimeFigureOut">
              <a:rPr lang="fr-CA" smtClean="0"/>
              <a:t>2024-07-30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2A8FF4C8-8A21-47B6-858A-B2CB67692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83B94D14-7334-46AF-BD4B-A8CCF62E5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F3D75-4E92-4F34-A2B1-023C87853B7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72619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75C1801-E782-4EB8-9FAF-C93627477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B45706AA-C979-49C6-BA33-7417F250F2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C3FA5209-8A7D-401C-B8F1-0C4419CB86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DDF3B6EE-64A6-460F-B176-062D47E6A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F554-FE8C-4329-B4CA-39F5DEED6745}" type="datetimeFigureOut">
              <a:rPr lang="fr-CA" smtClean="0"/>
              <a:t>2024-07-30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9B238D62-A0A7-44BB-9BFB-561CF254F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9E297149-43C4-458C-BE1B-3509BBCC0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F3D75-4E92-4F34-A2B1-023C87853B7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57129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3FBE2390-C1FE-4A6E-844E-CF5A9A4EC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0956E82B-1FE1-4F84-BEB0-2569E5D39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F028B02A-86E0-4E63-BB76-65099E0251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0F554-FE8C-4329-B4CA-39F5DEED6745}" type="datetimeFigureOut">
              <a:rPr lang="fr-CA" smtClean="0"/>
              <a:t>2024-07-30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32CDDA6C-15DC-43AD-A64D-8F7033C2E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339E9A9C-64CF-4D7F-9527-55F614EA2F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F3D75-4E92-4F34-A2B1-023C87853B7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5286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e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1.png"/><Relationship Id="rId18" Type="http://schemas.openxmlformats.org/officeDocument/2006/relationships/image" Target="../media/image3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5.png"/><Relationship Id="rId2" Type="http://schemas.openxmlformats.org/officeDocument/2006/relationships/tags" Target="../tags/tag4.xml"/><Relationship Id="rId16" Type="http://schemas.openxmlformats.org/officeDocument/2006/relationships/image" Target="../media/image17.svg"/><Relationship Id="rId1" Type="http://schemas.openxmlformats.org/officeDocument/2006/relationships/tags" Target="../tags/tag3.xml"/><Relationship Id="rId6" Type="http://schemas.openxmlformats.org/officeDocument/2006/relationships/image" Target="../media/image7.jpeg"/><Relationship Id="rId11" Type="http://schemas.openxmlformats.org/officeDocument/2006/relationships/image" Target="../media/image10.png"/><Relationship Id="rId5" Type="http://schemas.openxmlformats.org/officeDocument/2006/relationships/image" Target="../media/image6.jpeg"/><Relationship Id="rId15" Type="http://schemas.openxmlformats.org/officeDocument/2006/relationships/image" Target="../media/image12.png"/><Relationship Id="rId10" Type="http://schemas.openxmlformats.org/officeDocument/2006/relationships/image" Target="../media/image11.svg"/><Relationship Id="rId19" Type="http://schemas.microsoft.com/office/2018/10/relationships/comments" Target="../comments/modernComment_106_3BA2FE85.xml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9.png"/><Relationship Id="rId14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18/10/relationships/comments" Target="../comments/modernComment_10C_8FDAD230.xml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14.jpeg"/><Relationship Id="rId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18/10/relationships/comments" Target="../comments/modernComment_10E_CCEE2A26.xml"/><Relationship Id="rId3" Type="http://schemas.openxmlformats.org/officeDocument/2006/relationships/image" Target="../media/image15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8.xml"/><Relationship Id="rId7" Type="http://schemas.openxmlformats.org/officeDocument/2006/relationships/image" Target="../media/image5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9.jpeg"/><Relationship Id="rId5" Type="http://schemas.openxmlformats.org/officeDocument/2006/relationships/image" Target="../media/image13.em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microsoft.com/office/2018/10/relationships/comments" Target="../comments/modernComment_109_6E6433F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18/10/relationships/comments" Target="../comments/modernComment_10A_DCD5C4A8.xml"/><Relationship Id="rId3" Type="http://schemas.openxmlformats.org/officeDocument/2006/relationships/image" Target="../media/image21.em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toimoibebe.ca" TargetMode="External"/><Relationship Id="rId4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hyperlink" Target="https://magrossesse.safir.ctip.ssss.gouv.qc.ca/fr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ttps/ciusss-estmtl.gouv.qc.ca/propos/centre-dexpertise-en-technologie-de-linformation-en-sante-mentale-dependance-et-itinerance-ceti-smdi" TargetMode="External"/><Relationship Id="rId5" Type="http://schemas.openxmlformats.org/officeDocument/2006/relationships/hyperlink" Target="https://www.quebec.ca/sante-mentale" TargetMode="External"/><Relationship Id="rId10" Type="http://schemas.microsoft.com/office/2018/10/relationships/comments" Target="../comments/modernComment_10F_BAD3589.xml"/><Relationship Id="rId4" Type="http://schemas.openxmlformats.org/officeDocument/2006/relationships/hyperlink" Target="https://www.chusj.org/fr/soins-services/G/obstetrique-grossesse-accouchement-nouveau-ne/projet-grande-ourse-sante-mentale-perinatale" TargetMode="External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A9969248-164E-ACD2-441F-31916031BD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2524" y="1055635"/>
            <a:ext cx="8406953" cy="3645627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E16B506D-E9AF-459A-A30F-0535F363C4A8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991952" y="1736410"/>
            <a:ext cx="8208096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CA" sz="3200" b="1" dirty="0">
                <a:solidFill>
                  <a:srgbClr val="002F84"/>
                </a:solidFill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Un programme en ligne pour soutenir </a:t>
            </a:r>
          </a:p>
          <a:p>
            <a:pPr algn="ctr"/>
            <a:r>
              <a:rPr lang="fr-CA" sz="3200" b="1" dirty="0">
                <a:solidFill>
                  <a:srgbClr val="002F84"/>
                </a:solidFill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le bien-être et la santé mentale </a:t>
            </a:r>
            <a:br>
              <a:rPr lang="fr-CA" sz="3200" b="1" dirty="0">
                <a:solidFill>
                  <a:srgbClr val="002F84"/>
                </a:solidFill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</a:br>
            <a:r>
              <a:rPr lang="fr-CA" sz="3200" b="1" dirty="0">
                <a:solidFill>
                  <a:srgbClr val="002F84"/>
                </a:solidFill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des futurs et nouveaux parents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F9BD3464-4C7C-4066-A3E7-35581A7B159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433766" y="3503289"/>
            <a:ext cx="73244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dirty="0">
                <a:solidFill>
                  <a:srgbClr val="002F84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Propulsé par le Centre d’expertise en technologie de l’information en santé mentale, dépendance et itinérance du CIUSSS de l’Est-de-l’Île-de-Montréal en collaboration </a:t>
            </a:r>
            <a:br>
              <a:rPr lang="fr-CA" sz="1400" dirty="0">
                <a:solidFill>
                  <a:srgbClr val="002F84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</a:br>
            <a:r>
              <a:rPr lang="fr-CA" sz="1400" dirty="0">
                <a:solidFill>
                  <a:srgbClr val="002F84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avec le CHU Sainte-Justine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43E91DAD-AEB2-5AB0-D649-ED71CC9E5D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7593" y="5561555"/>
            <a:ext cx="3874383" cy="109315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C15EC1E2-5D7E-0A36-4D35-AB7DE6B87F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3574" y="559306"/>
            <a:ext cx="6044853" cy="90440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AA3F0CAF-CA72-4887-4874-634B3D2D2AD3}"/>
              </a:ext>
            </a:extLst>
          </p:cNvPr>
          <p:cNvSpPr txBox="1"/>
          <p:nvPr/>
        </p:nvSpPr>
        <p:spPr>
          <a:xfrm>
            <a:off x="3045913" y="646053"/>
            <a:ext cx="61001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sz="4400" b="1" dirty="0">
                <a:solidFill>
                  <a:srgbClr val="002F84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Toi, Moi, Bébé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94956CDA-8296-A493-5092-0A62EBFA2B9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7659"/>
          <a:stretch/>
        </p:blipFill>
        <p:spPr>
          <a:xfrm>
            <a:off x="231793" y="196236"/>
            <a:ext cx="7036882" cy="6548154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21795942-C3F6-B855-739A-9DC8DFCC09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88707" y="5505687"/>
            <a:ext cx="3765114" cy="108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60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>
            <a:extLst>
              <a:ext uri="{FF2B5EF4-FFF2-40B4-BE49-F238E27FC236}">
                <a16:creationId xmlns:a16="http://schemas.microsoft.com/office/drawing/2014/main" xmlns="" id="{2C794F16-189D-F9AF-0881-59FDB2B334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894" y="617093"/>
            <a:ext cx="6342530" cy="524760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832AE325-0567-4F36-9346-C6995CE774F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791" y="851769"/>
            <a:ext cx="5044498" cy="490520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EE7FF67D-E967-4807-BFE0-4698E141547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65479" y="1230802"/>
            <a:ext cx="6333446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buClr>
                <a:srgbClr val="7EA467"/>
              </a:buClr>
            </a:pPr>
            <a:r>
              <a:rPr lang="fr-FR" sz="2200" b="1">
                <a:solidFill>
                  <a:srgbClr val="002F84"/>
                </a:solidFill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Prévalence de la dépression post-partum</a:t>
            </a:r>
            <a:endParaRPr lang="fr-FR">
              <a:solidFill>
                <a:srgbClr val="000000"/>
              </a:solidFill>
              <a:latin typeface="Calibri" panose="020F0502020204030204"/>
              <a:ea typeface="Yu Mincho"/>
              <a:cs typeface="Calibri" panose="020F0502020204030204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4948668A-D93A-49A8-9C9B-3EA7D5B25D28}"/>
              </a:ext>
            </a:extLst>
          </p:cNvPr>
          <p:cNvSpPr txBox="1"/>
          <p:nvPr/>
        </p:nvSpPr>
        <p:spPr>
          <a:xfrm>
            <a:off x="375781" y="6019529"/>
            <a:ext cx="8605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O'hara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, M. W., &amp; McCabe, J. E. (2013). Postpartum depression: current status and future directions. 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Annual review of clinical psychology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, 379-407.</a:t>
            </a:r>
          </a:p>
          <a:p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900" dirty="0">
                <a:latin typeface="Arial" panose="020B0604020202020204" pitchFamily="34" charset="0"/>
                <a:cs typeface="Arial" panose="020B0604020202020204" pitchFamily="34" charset="0"/>
              </a:rPr>
              <a:t>Interventions to Prevent Perinatal Depression: US Preventive Services Task Force Recommendation Statement », </a:t>
            </a:r>
            <a:r>
              <a:rPr lang="en-CA" sz="900" i="1" dirty="0">
                <a:latin typeface="Arial" panose="020B0604020202020204" pitchFamily="34" charset="0"/>
                <a:cs typeface="Arial" panose="020B0604020202020204" pitchFamily="34" charset="0"/>
              </a:rPr>
              <a:t>Archives of Disease in Childhood – </a:t>
            </a:r>
            <a:br>
              <a:rPr lang="en-CA" sz="9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900" i="1" dirty="0">
                <a:latin typeface="Arial" panose="020B0604020202020204" pitchFamily="34" charset="0"/>
                <a:cs typeface="Arial" panose="020B0604020202020204" pitchFamily="34" charset="0"/>
              </a:rPr>
              <a:t>Education &amp; Practice Edition</a:t>
            </a:r>
            <a:r>
              <a:rPr lang="en-CA" sz="900" dirty="0">
                <a:latin typeface="Arial" panose="020B0604020202020204" pitchFamily="34" charset="0"/>
                <a:cs typeface="Arial" panose="020B0604020202020204" pitchFamily="34" charset="0"/>
              </a:rPr>
              <a:t> 105, n</a:t>
            </a:r>
            <a:r>
              <a:rPr lang="en-CA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CA" sz="900" dirty="0">
                <a:latin typeface="Arial" panose="020B0604020202020204" pitchFamily="34" charset="0"/>
                <a:cs typeface="Arial" panose="020B0604020202020204" pitchFamily="34" charset="0"/>
              </a:rPr>
              <a:t> 4 (</a:t>
            </a:r>
            <a:r>
              <a:rPr lang="en-CA" sz="900" dirty="0" err="1">
                <a:latin typeface="Arial" panose="020B0604020202020204" pitchFamily="34" charset="0"/>
                <a:cs typeface="Arial" panose="020B0604020202020204" pitchFamily="34" charset="0"/>
              </a:rPr>
              <a:t>août</a:t>
            </a:r>
            <a:r>
              <a:rPr lang="en-CA" sz="900" dirty="0">
                <a:latin typeface="Arial" panose="020B0604020202020204" pitchFamily="34" charset="0"/>
                <a:cs typeface="Arial" panose="020B0604020202020204" pitchFamily="34" charset="0"/>
              </a:rPr>
              <a:t> 2020): 242‑43, https://doi.org/10.1136/archdischild-2019-317433.</a:t>
            </a:r>
            <a:endParaRPr lang="fr-CA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xmlns="" id="{21C27286-2D1B-4682-9DDB-0FCF5E3FC6C4}"/>
              </a:ext>
            </a:extLst>
          </p:cNvPr>
          <p:cNvGrpSpPr/>
          <p:nvPr/>
        </p:nvGrpSpPr>
        <p:grpSpPr>
          <a:xfrm>
            <a:off x="377955" y="1837444"/>
            <a:ext cx="6357233" cy="1982995"/>
            <a:chOff x="-25562" y="1405267"/>
            <a:chExt cx="6701067" cy="2090246"/>
          </a:xfrm>
        </p:grpSpPr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xmlns="" id="{2875D530-D8C8-467E-85D6-AB54300506E7}"/>
                </a:ext>
              </a:extLst>
            </p:cNvPr>
            <p:cNvGrpSpPr/>
            <p:nvPr/>
          </p:nvGrpSpPr>
          <p:grpSpPr>
            <a:xfrm>
              <a:off x="-25562" y="1405267"/>
              <a:ext cx="6701067" cy="1408980"/>
              <a:chOff x="-25562" y="1405267"/>
              <a:chExt cx="6701067" cy="1408980"/>
            </a:xfrm>
          </p:grpSpPr>
          <p:pic>
            <p:nvPicPr>
              <p:cNvPr id="2" name="Espace réservé du contenu 4" descr="Femme enceinte">
                <a:extLst>
                  <a:ext uri="{FF2B5EF4-FFF2-40B4-BE49-F238E27FC236}">
                    <a16:creationId xmlns:a16="http://schemas.microsoft.com/office/drawing/2014/main" xmlns="" id="{BAF7047B-EB63-4054-9673-13124D011A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p:blipFill>
            <p:spPr>
              <a:xfrm>
                <a:off x="-25562" y="1405267"/>
                <a:ext cx="1549483" cy="1408980"/>
              </a:xfrm>
              <a:prstGeom prst="rect">
                <a:avLst/>
              </a:prstGeom>
            </p:spPr>
          </p:pic>
          <p:pic>
            <p:nvPicPr>
              <p:cNvPr id="7" name="Espace réservé du contenu 4" descr="Femme enceinte">
                <a:extLst>
                  <a:ext uri="{FF2B5EF4-FFF2-40B4-BE49-F238E27FC236}">
                    <a16:creationId xmlns:a16="http://schemas.microsoft.com/office/drawing/2014/main" xmlns="" id="{2CF6ACC1-1ACC-42D2-81C6-AEBB597DD8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p:blipFill>
            <p:spPr>
              <a:xfrm>
                <a:off x="2662749" y="1430457"/>
                <a:ext cx="1480278" cy="1358600"/>
              </a:xfrm>
              <a:prstGeom prst="rect">
                <a:avLst/>
              </a:prstGeom>
            </p:spPr>
          </p:pic>
          <p:pic>
            <p:nvPicPr>
              <p:cNvPr id="8" name="Espace réservé du contenu 4" descr="Femme enceinte">
                <a:extLst>
                  <a:ext uri="{FF2B5EF4-FFF2-40B4-BE49-F238E27FC236}">
                    <a16:creationId xmlns:a16="http://schemas.microsoft.com/office/drawing/2014/main" xmlns="" id="{DAA6788D-6080-4788-AA14-842FE0F082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tretch>
                <a:fillRect/>
              </a:stretch>
            </p:blipFill>
            <p:spPr>
              <a:xfrm>
                <a:off x="3957416" y="1447705"/>
                <a:ext cx="1500024" cy="1324104"/>
              </a:xfrm>
              <a:prstGeom prst="rect">
                <a:avLst/>
              </a:prstGeom>
            </p:spPr>
          </p:pic>
          <p:pic>
            <p:nvPicPr>
              <p:cNvPr id="14" name="Espace réservé du contenu 4" descr="Femme enceinte">
                <a:extLst>
                  <a:ext uri="{FF2B5EF4-FFF2-40B4-BE49-F238E27FC236}">
                    <a16:creationId xmlns:a16="http://schemas.microsoft.com/office/drawing/2014/main" xmlns="" id="{0E9F3944-6FEC-48BF-B5C8-64CE546B57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4"/>
                  </a:ext>
                </a:extLst>
              </a:blip>
              <a:stretch>
                <a:fillRect/>
              </a:stretch>
            </p:blipFill>
            <p:spPr>
              <a:xfrm>
                <a:off x="5271830" y="1430457"/>
                <a:ext cx="1403675" cy="1358600"/>
              </a:xfrm>
              <a:prstGeom prst="rect">
                <a:avLst/>
              </a:prstGeom>
            </p:spPr>
          </p:pic>
          <p:pic>
            <p:nvPicPr>
              <p:cNvPr id="15" name="Espace réservé du contenu 4" descr="Femme enceinte">
                <a:extLst>
                  <a:ext uri="{FF2B5EF4-FFF2-40B4-BE49-F238E27FC236}">
                    <a16:creationId xmlns:a16="http://schemas.microsoft.com/office/drawing/2014/main" xmlns="" id="{4DB1F39A-BF25-4C88-AEDD-5C32AFDA0D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6"/>
                  </a:ext>
                </a:extLst>
              </a:blip>
              <a:stretch>
                <a:fillRect/>
              </a:stretch>
            </p:blipFill>
            <p:spPr>
              <a:xfrm>
                <a:off x="1338310" y="1429636"/>
                <a:ext cx="1510050" cy="1360242"/>
              </a:xfrm>
              <a:prstGeom prst="rect">
                <a:avLst/>
              </a:prstGeom>
            </p:spPr>
          </p:pic>
        </p:grp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xmlns="" id="{E54D1360-C2E6-4CA6-B8B0-F9C3067F54B0}"/>
                </a:ext>
              </a:extLst>
            </p:cNvPr>
            <p:cNvSpPr txBox="1"/>
            <p:nvPr/>
          </p:nvSpPr>
          <p:spPr>
            <a:xfrm>
              <a:off x="0" y="2849182"/>
              <a:ext cx="1510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200">
                  <a:solidFill>
                    <a:srgbClr val="002F84"/>
                  </a:solidFill>
                  <a:latin typeface="Arial" panose="020B0604020202020204" pitchFamily="34" charset="0"/>
                  <a:ea typeface="Yu Mincho" panose="02020400000000000000" pitchFamily="18" charset="-128"/>
                  <a:cs typeface="Arial" panose="020B0604020202020204" pitchFamily="34" charset="0"/>
                </a:rPr>
                <a:t>1/5 </a:t>
              </a:r>
            </a:p>
            <a:p>
              <a:pPr algn="ctr"/>
              <a:r>
                <a:rPr lang="fr-CA" sz="1200">
                  <a:solidFill>
                    <a:srgbClr val="002F84"/>
                  </a:solidFill>
                  <a:latin typeface="Arial" panose="020B0604020202020204" pitchFamily="34" charset="0"/>
                  <a:ea typeface="Yu Mincho" panose="02020400000000000000" pitchFamily="18" charset="-128"/>
                  <a:cs typeface="Arial" panose="020B0604020202020204" pitchFamily="34" charset="0"/>
                </a:rPr>
                <a:t>Sévérité </a:t>
              </a:r>
            </a:p>
            <a:p>
              <a:pPr algn="ctr"/>
              <a:r>
                <a:rPr lang="fr-CA" sz="1200">
                  <a:solidFill>
                    <a:srgbClr val="002F84"/>
                  </a:solidFill>
                  <a:latin typeface="Arial" panose="020B0604020202020204" pitchFamily="34" charset="0"/>
                  <a:ea typeface="Yu Mincho" panose="02020400000000000000" pitchFamily="18" charset="-128"/>
                  <a:cs typeface="Arial" panose="020B0604020202020204" pitchFamily="34" charset="0"/>
                </a:rPr>
                <a:t>CLINIQUE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xmlns="" id="{359C8E63-0D23-4FCE-864C-3240B38B163A}"/>
                </a:ext>
              </a:extLst>
            </p:cNvPr>
            <p:cNvSpPr txBox="1"/>
            <p:nvPr/>
          </p:nvSpPr>
          <p:spPr>
            <a:xfrm>
              <a:off x="1155151" y="2849182"/>
              <a:ext cx="18763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200">
                  <a:solidFill>
                    <a:srgbClr val="002F84"/>
                  </a:solidFill>
                  <a:latin typeface="Arial" panose="020B0604020202020204" pitchFamily="34" charset="0"/>
                  <a:ea typeface="Yu Mincho" panose="02020400000000000000" pitchFamily="18" charset="-128"/>
                  <a:cs typeface="Arial" panose="020B0604020202020204" pitchFamily="34" charset="0"/>
                </a:rPr>
                <a:t>1/5 </a:t>
              </a:r>
            </a:p>
            <a:p>
              <a:pPr algn="ctr"/>
              <a:r>
                <a:rPr lang="fr-CA" sz="1200">
                  <a:solidFill>
                    <a:srgbClr val="002F84"/>
                  </a:solidFill>
                  <a:latin typeface="Arial" panose="020B0604020202020204" pitchFamily="34" charset="0"/>
                  <a:ea typeface="Yu Mincho" panose="02020400000000000000" pitchFamily="18" charset="-128"/>
                  <a:cs typeface="Arial" panose="020B0604020202020204" pitchFamily="34" charset="0"/>
                </a:rPr>
                <a:t>Sévérité </a:t>
              </a:r>
            </a:p>
            <a:p>
              <a:pPr algn="ctr"/>
              <a:r>
                <a:rPr lang="fr-CA" sz="1200">
                  <a:solidFill>
                    <a:srgbClr val="002F84"/>
                  </a:solidFill>
                  <a:latin typeface="Arial" panose="020B0604020202020204" pitchFamily="34" charset="0"/>
                  <a:ea typeface="Yu Mincho" panose="02020400000000000000" pitchFamily="18" charset="-128"/>
                  <a:cs typeface="Arial" panose="020B0604020202020204" pitchFamily="34" charset="0"/>
                </a:rPr>
                <a:t>SOUS-CLINIQUE</a:t>
              </a:r>
            </a:p>
          </p:txBody>
        </p:sp>
      </p:grp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82255E7C-CAEA-4748-9CDD-9C40E9B46C9C}"/>
              </a:ext>
            </a:extLst>
          </p:cNvPr>
          <p:cNvSpPr txBox="1"/>
          <p:nvPr/>
        </p:nvSpPr>
        <p:spPr>
          <a:xfrm>
            <a:off x="639295" y="4089951"/>
            <a:ext cx="56204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002F84"/>
                </a:solidFill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Environ </a:t>
            </a:r>
            <a:r>
              <a:rPr lang="fr-CA" b="1" dirty="0">
                <a:solidFill>
                  <a:srgbClr val="002F84"/>
                </a:solidFill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80 000 naissances </a:t>
            </a:r>
            <a:r>
              <a:rPr lang="fr-CA" dirty="0">
                <a:solidFill>
                  <a:srgbClr val="002F84"/>
                </a:solidFill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au Québec par année</a:t>
            </a:r>
          </a:p>
          <a:p>
            <a:endParaRPr lang="fr-CA" dirty="0">
              <a:solidFill>
                <a:srgbClr val="002F84"/>
              </a:solidFill>
              <a:latin typeface="Arial" panose="020B0604020202020204" pitchFamily="34" charset="0"/>
              <a:ea typeface="Yu Mincho"/>
              <a:cs typeface="Arial" panose="020B0604020202020204" pitchFamily="34" charset="0"/>
            </a:endParaRPr>
          </a:p>
          <a:p>
            <a:r>
              <a:rPr lang="fr-CA" dirty="0">
                <a:solidFill>
                  <a:srgbClr val="002F84"/>
                </a:solidFill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Ce qui représente environ:</a:t>
            </a:r>
          </a:p>
          <a:p>
            <a:r>
              <a:rPr lang="fr-CA" b="1" dirty="0">
                <a:solidFill>
                  <a:srgbClr val="002F84"/>
                </a:solidFill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16 000 </a:t>
            </a:r>
            <a:r>
              <a:rPr lang="fr-CA" dirty="0">
                <a:solidFill>
                  <a:srgbClr val="002F84"/>
                </a:solidFill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femmes ayant une dépression clinique</a:t>
            </a:r>
          </a:p>
          <a:p>
            <a:r>
              <a:rPr lang="fr-CA" b="1" dirty="0">
                <a:solidFill>
                  <a:srgbClr val="002F84"/>
                </a:solidFill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16 000 </a:t>
            </a:r>
            <a:r>
              <a:rPr lang="fr-CA" dirty="0">
                <a:solidFill>
                  <a:srgbClr val="002F84"/>
                </a:solidFill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femmes ayant une dépression sous-clinique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E3515473-E23C-7401-5A07-7275198B162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81578" y="5848790"/>
            <a:ext cx="2793306" cy="806176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851A2A72-1E8A-C21E-2978-3E9CFFB4B4C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44592" y="350727"/>
            <a:ext cx="3895889" cy="582883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2A9FDD25-18E1-39B4-BFF5-32A2567F0119}"/>
              </a:ext>
            </a:extLst>
          </p:cNvPr>
          <p:cNvSpPr txBox="1"/>
          <p:nvPr/>
        </p:nvSpPr>
        <p:spPr>
          <a:xfrm>
            <a:off x="2148911" y="274655"/>
            <a:ext cx="28872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sz="4000" b="1" dirty="0">
                <a:solidFill>
                  <a:srgbClr val="002F84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Contexte</a:t>
            </a:r>
          </a:p>
        </p:txBody>
      </p:sp>
    </p:spTree>
    <p:extLst>
      <p:ext uri="{BB962C8B-B14F-4D97-AF65-F5344CB8AC3E}">
        <p14:creationId xmlns:p14="http://schemas.microsoft.com/office/powerpoint/2010/main" val="1000537733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19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6B2612FB-AA46-6B6D-CB7C-B02260EBB4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577" y="626301"/>
            <a:ext cx="6347919" cy="522457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EE7FF67D-E967-4807-BFE0-4698E141547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92478" y="1154285"/>
            <a:ext cx="6021263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Clr>
                <a:srgbClr val="7EA467"/>
              </a:buClr>
              <a:buFont typeface="Arial" panose="020B0604020202020204" pitchFamily="34" charset="0"/>
              <a:buChar char="•"/>
            </a:pPr>
            <a:r>
              <a:rPr lang="fr-FR" sz="2200" b="1" dirty="0">
                <a:solidFill>
                  <a:srgbClr val="002F84"/>
                </a:solidFill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10 modules gratuits et confidentiels </a:t>
            </a:r>
            <a:br>
              <a:rPr lang="fr-FR" sz="2200" b="1" dirty="0">
                <a:solidFill>
                  <a:srgbClr val="002F84"/>
                </a:solidFill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</a:br>
            <a:r>
              <a:rPr lang="fr-FR" sz="2200" b="1" dirty="0">
                <a:solidFill>
                  <a:srgbClr val="002F84"/>
                </a:solidFill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pour prévenir l’anxiété et la dépression</a:t>
            </a:r>
          </a:p>
          <a:p>
            <a:pPr marL="342900" indent="-342900">
              <a:buClr>
                <a:srgbClr val="7EA467"/>
              </a:buClr>
              <a:buFont typeface="Arial" panose="020B0604020202020204" pitchFamily="34" charset="0"/>
              <a:buChar char="•"/>
            </a:pPr>
            <a:endParaRPr lang="fr-FR" sz="2200" b="1" dirty="0">
              <a:solidFill>
                <a:srgbClr val="002F84"/>
              </a:solidFill>
              <a:latin typeface="Arial" panose="020B060402020202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indent="-342900">
              <a:buClr>
                <a:srgbClr val="7EA467"/>
              </a:buClr>
              <a:buFont typeface="Arial" panose="020B0604020202020204" pitchFamily="34" charset="0"/>
              <a:buChar char="•"/>
            </a:pPr>
            <a:r>
              <a:rPr lang="fr-FR" sz="2200" b="1" dirty="0">
                <a:solidFill>
                  <a:srgbClr val="002F84"/>
                </a:solidFill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Stratégies pour soutenir son bien-être </a:t>
            </a:r>
            <a:br>
              <a:rPr lang="fr-FR" sz="2200" b="1" dirty="0">
                <a:solidFill>
                  <a:srgbClr val="002F84"/>
                </a:solidFill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</a:br>
            <a:r>
              <a:rPr lang="fr-FR" sz="2200" b="1" dirty="0">
                <a:solidFill>
                  <a:srgbClr val="002F84"/>
                </a:solidFill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et gérer son stress</a:t>
            </a:r>
          </a:p>
          <a:p>
            <a:pPr marL="342900" indent="-342900">
              <a:buClr>
                <a:srgbClr val="7EA467"/>
              </a:buClr>
              <a:buFont typeface="Arial" panose="020B0604020202020204" pitchFamily="34" charset="0"/>
              <a:buChar char="•"/>
            </a:pPr>
            <a:endParaRPr lang="fr-FR" sz="2200" b="1" dirty="0">
              <a:solidFill>
                <a:srgbClr val="002F84"/>
              </a:solidFill>
              <a:latin typeface="Arial" panose="020B0604020202020204" pitchFamily="34" charset="0"/>
              <a:ea typeface="Yu Mincho"/>
              <a:cs typeface="Arial" panose="020B0604020202020204" pitchFamily="34" charset="0"/>
            </a:endParaRPr>
          </a:p>
          <a:p>
            <a:pPr marL="342900" indent="-342900">
              <a:buClr>
                <a:srgbClr val="7EA467"/>
              </a:buClr>
              <a:buFont typeface="Arial" panose="020B0604020202020204" pitchFamily="34" charset="0"/>
              <a:buChar char="•"/>
            </a:pPr>
            <a:r>
              <a:rPr lang="fr-FR" sz="2200" b="1" dirty="0">
                <a:solidFill>
                  <a:srgbClr val="002F84"/>
                </a:solidFill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Appuyé par la recherche et inclut </a:t>
            </a:r>
            <a:br>
              <a:rPr lang="fr-FR" sz="2200" b="1" dirty="0">
                <a:solidFill>
                  <a:srgbClr val="002F84"/>
                </a:solidFill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</a:br>
            <a:r>
              <a:rPr lang="fr-FR" sz="2200" b="1" dirty="0">
                <a:solidFill>
                  <a:srgbClr val="002F84"/>
                </a:solidFill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des techniques de thérapie </a:t>
            </a:r>
            <a:br>
              <a:rPr lang="fr-FR" sz="2200" b="1" dirty="0">
                <a:solidFill>
                  <a:srgbClr val="002F84"/>
                </a:solidFill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</a:br>
            <a:r>
              <a:rPr lang="fr-FR" sz="2200" b="1" dirty="0">
                <a:solidFill>
                  <a:srgbClr val="002F84"/>
                </a:solidFill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cognitivo-comportementale</a:t>
            </a:r>
          </a:p>
          <a:p>
            <a:pPr marL="342900" indent="-342900">
              <a:buClr>
                <a:srgbClr val="7EA467"/>
              </a:buClr>
              <a:buFont typeface="Arial" panose="020B0604020202020204" pitchFamily="34" charset="0"/>
              <a:buChar char="•"/>
            </a:pPr>
            <a:endParaRPr lang="fr-FR" sz="2200" b="1" dirty="0">
              <a:solidFill>
                <a:srgbClr val="002F84"/>
              </a:solidFill>
              <a:latin typeface="Arial" panose="020B060402020202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indent="-342900">
              <a:buClr>
                <a:srgbClr val="7EA467"/>
              </a:buClr>
              <a:buFont typeface="Arial" panose="020B0604020202020204" pitchFamily="34" charset="0"/>
              <a:buChar char="•"/>
            </a:pPr>
            <a:r>
              <a:rPr lang="fr-FR" sz="2200" b="1" dirty="0">
                <a:solidFill>
                  <a:srgbClr val="002F84"/>
                </a:solidFill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Soutenir l’autonomie des femmes enceintes et des nouvelles mères</a:t>
            </a:r>
            <a:endParaRPr lang="fr-FR" sz="2200" b="1" dirty="0">
              <a:solidFill>
                <a:srgbClr val="002F84"/>
              </a:solidFill>
              <a:latin typeface="Arial" panose="020B060402020202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</p:txBody>
      </p:sp>
      <p:pic>
        <p:nvPicPr>
          <p:cNvPr id="2" name="Image 1" descr="Une image contenant dessin, Dessin d’enfant, dessin humoristique, Visage humain&#10;&#10;Description générée automatiquement">
            <a:extLst>
              <a:ext uri="{FF2B5EF4-FFF2-40B4-BE49-F238E27FC236}">
                <a16:creationId xmlns:a16="http://schemas.microsoft.com/office/drawing/2014/main" xmlns="" id="{C2ABC7A4-5284-B4D2-AEF7-B577470458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059" t="3794" r="3132" b="7434"/>
          <a:stretch/>
        </p:blipFill>
        <p:spPr>
          <a:xfrm>
            <a:off x="7095528" y="632937"/>
            <a:ext cx="4179985" cy="516788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16F01CF9-C2CC-438A-29C1-E68CF747E0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1578" y="5848790"/>
            <a:ext cx="2793306" cy="80617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DDF55F32-A733-B93C-23CC-56AD9CE20C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4592" y="350727"/>
            <a:ext cx="3895889" cy="582883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B2146F6F-5EA3-E8AC-D1BF-1E3C7C48315A}"/>
              </a:ext>
            </a:extLst>
          </p:cNvPr>
          <p:cNvSpPr txBox="1"/>
          <p:nvPr/>
        </p:nvSpPr>
        <p:spPr>
          <a:xfrm>
            <a:off x="2148911" y="274655"/>
            <a:ext cx="28872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sz="4000" b="1" dirty="0">
                <a:solidFill>
                  <a:srgbClr val="002F84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Quoi?</a:t>
            </a:r>
          </a:p>
        </p:txBody>
      </p:sp>
    </p:spTree>
    <p:extLst>
      <p:ext uri="{BB962C8B-B14F-4D97-AF65-F5344CB8AC3E}">
        <p14:creationId xmlns:p14="http://schemas.microsoft.com/office/powerpoint/2010/main" val="2413482544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8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 39">
            <a:extLst>
              <a:ext uri="{FF2B5EF4-FFF2-40B4-BE49-F238E27FC236}">
                <a16:creationId xmlns:a16="http://schemas.microsoft.com/office/drawing/2014/main" xmlns="" id="{1F92D9FB-928E-1595-A500-6EDBBFA43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" y="672353"/>
            <a:ext cx="11185525" cy="5522501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xmlns="" id="{B75C1795-AE58-A907-A3F2-6B9D149D6E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755"/>
            <a:ext cx="11385179" cy="64103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169703EC-0E11-EC80-CA31-5E49F9A735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6250" y="408108"/>
            <a:ext cx="8699500" cy="50528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11B856E3-23F4-882A-9988-7FF7BE0F2D81}"/>
              </a:ext>
            </a:extLst>
          </p:cNvPr>
          <p:cNvSpPr txBox="1"/>
          <p:nvPr/>
        </p:nvSpPr>
        <p:spPr>
          <a:xfrm>
            <a:off x="1970052" y="313151"/>
            <a:ext cx="82518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sz="4000" b="1" dirty="0">
                <a:solidFill>
                  <a:srgbClr val="002F84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10 modules + 1 complémentaire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A199A938-62A8-33C8-6064-596BEF8C46EE}"/>
              </a:ext>
            </a:extLst>
          </p:cNvPr>
          <p:cNvSpPr txBox="1"/>
          <p:nvPr/>
        </p:nvSpPr>
        <p:spPr>
          <a:xfrm>
            <a:off x="2952550" y="1277809"/>
            <a:ext cx="34193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002F84"/>
                </a:solidFill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Introduction</a:t>
            </a:r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2A9CE127-5F9D-7E63-D26E-B83B97B023CB}"/>
              </a:ext>
            </a:extLst>
          </p:cNvPr>
          <p:cNvSpPr txBox="1"/>
          <p:nvPr/>
        </p:nvSpPr>
        <p:spPr>
          <a:xfrm>
            <a:off x="2952550" y="2160495"/>
            <a:ext cx="34193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002F84"/>
                </a:solidFill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Être en équilibre</a:t>
            </a:r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5CAC527B-2865-BE31-AA3D-59E4802809F1}"/>
              </a:ext>
            </a:extLst>
          </p:cNvPr>
          <p:cNvSpPr txBox="1"/>
          <p:nvPr/>
        </p:nvSpPr>
        <p:spPr>
          <a:xfrm>
            <a:off x="2952550" y="2985248"/>
            <a:ext cx="34193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002F84"/>
                </a:solidFill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Favoriser mon bien-être</a:t>
            </a:r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12928DE5-9932-37CD-6768-5EA369174BF2}"/>
              </a:ext>
            </a:extLst>
          </p:cNvPr>
          <p:cNvSpPr txBox="1"/>
          <p:nvPr/>
        </p:nvSpPr>
        <p:spPr>
          <a:xfrm>
            <a:off x="2952550" y="3715588"/>
            <a:ext cx="34193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002F84"/>
                </a:solidFill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Mes pensées influencent mon humeur</a:t>
            </a:r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80CF8B17-A39D-DE18-87B7-6DB7302869B9}"/>
              </a:ext>
            </a:extLst>
          </p:cNvPr>
          <p:cNvSpPr txBox="1"/>
          <p:nvPr/>
        </p:nvSpPr>
        <p:spPr>
          <a:xfrm>
            <a:off x="2952550" y="4522695"/>
            <a:ext cx="34193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002F84"/>
                </a:solidFill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Découvrir mes erreurs </a:t>
            </a:r>
            <a:br>
              <a:rPr lang="fr-FR" sz="1800" b="1" dirty="0">
                <a:solidFill>
                  <a:srgbClr val="002F84"/>
                </a:solidFill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</a:br>
            <a:r>
              <a:rPr lang="fr-FR" sz="1800" b="1" dirty="0">
                <a:solidFill>
                  <a:srgbClr val="002F84"/>
                </a:solidFill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de pensées</a:t>
            </a:r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6751B90A-C45A-5909-9294-3E1CC33FBF61}"/>
              </a:ext>
            </a:extLst>
          </p:cNvPr>
          <p:cNvSpPr txBox="1"/>
          <p:nvPr/>
        </p:nvSpPr>
        <p:spPr>
          <a:xfrm>
            <a:off x="2952550" y="5374342"/>
            <a:ext cx="34193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002F84"/>
                </a:solidFill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Accueillir et modifier </a:t>
            </a:r>
            <a:br>
              <a:rPr lang="fr-FR" sz="1800" b="1" dirty="0">
                <a:solidFill>
                  <a:srgbClr val="002F84"/>
                </a:solidFill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</a:br>
            <a:r>
              <a:rPr lang="fr-FR" sz="1800" b="1" dirty="0">
                <a:solidFill>
                  <a:srgbClr val="002F84"/>
                </a:solidFill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mes pensées</a:t>
            </a:r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99DC1ED5-3251-39A9-E459-CC601FEE497E}"/>
              </a:ext>
            </a:extLst>
          </p:cNvPr>
          <p:cNvSpPr txBox="1"/>
          <p:nvPr/>
        </p:nvSpPr>
        <p:spPr>
          <a:xfrm>
            <a:off x="7256646" y="1124127"/>
            <a:ext cx="34193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002F84"/>
                </a:solidFill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Découvrir des activités agréables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4D6A9376-A9E0-BF2B-C07E-DF00AA3F0A82}"/>
              </a:ext>
            </a:extLst>
          </p:cNvPr>
          <p:cNvSpPr txBox="1"/>
          <p:nvPr/>
        </p:nvSpPr>
        <p:spPr>
          <a:xfrm>
            <a:off x="7256646" y="2085372"/>
            <a:ext cx="34193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002F84"/>
                </a:solidFill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Stratégies pour pratiquer </a:t>
            </a:r>
            <a:br>
              <a:rPr lang="fr-FR" sz="1800" b="1" dirty="0">
                <a:solidFill>
                  <a:srgbClr val="002F84"/>
                </a:solidFill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</a:br>
            <a:r>
              <a:rPr lang="fr-FR" sz="1800" b="1" dirty="0">
                <a:solidFill>
                  <a:srgbClr val="002F84"/>
                </a:solidFill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des activités agréables</a:t>
            </a:r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E7439445-F88B-1F3F-22F6-6632D03E1FF1}"/>
              </a:ext>
            </a:extLst>
          </p:cNvPr>
          <p:cNvSpPr txBox="1"/>
          <p:nvPr/>
        </p:nvSpPr>
        <p:spPr>
          <a:xfrm>
            <a:off x="7256646" y="3185154"/>
            <a:ext cx="34193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002F84"/>
                </a:solidFill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Mieux communiquer</a:t>
            </a:r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xmlns="" id="{CAD69A45-CC2D-7666-7026-05E3AC501708}"/>
              </a:ext>
            </a:extLst>
          </p:cNvPr>
          <p:cNvSpPr txBox="1"/>
          <p:nvPr/>
        </p:nvSpPr>
        <p:spPr>
          <a:xfrm>
            <a:off x="7256646" y="4132911"/>
            <a:ext cx="34193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002F84"/>
                </a:solidFill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Envisager l’avenir</a:t>
            </a:r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DB3C99DD-66AB-CBEB-67CF-5107200B21C6}"/>
              </a:ext>
            </a:extLst>
          </p:cNvPr>
          <p:cNvSpPr txBox="1"/>
          <p:nvPr/>
        </p:nvSpPr>
        <p:spPr>
          <a:xfrm>
            <a:off x="7256646" y="4993666"/>
            <a:ext cx="43098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002F84"/>
                </a:solidFill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Module complémentaire:          Grossesse et restrictions d’activités</a:t>
            </a:r>
            <a:endParaRPr lang="fr-FR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077361F3-0F44-E744-92CF-D501513D80CB}"/>
              </a:ext>
            </a:extLst>
          </p:cNvPr>
          <p:cNvSpPr txBox="1"/>
          <p:nvPr/>
        </p:nvSpPr>
        <p:spPr>
          <a:xfrm>
            <a:off x="1270534" y="2142850"/>
            <a:ext cx="8047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CA" sz="2000" b="1" dirty="0">
                <a:solidFill>
                  <a:srgbClr val="7EA467"/>
                </a:solidFill>
                <a:latin typeface="Spartan" pitchFamily="2" charset="0"/>
                <a:ea typeface="Yu Mincho" panose="02020400000000000000" pitchFamily="18" charset="-128"/>
              </a:rPr>
              <a:t>1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E8A6C161-0F98-90EB-F2BE-926FFAEDB397}"/>
              </a:ext>
            </a:extLst>
          </p:cNvPr>
          <p:cNvSpPr txBox="1"/>
          <p:nvPr/>
        </p:nvSpPr>
        <p:spPr>
          <a:xfrm>
            <a:off x="1270534" y="2969820"/>
            <a:ext cx="8047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CA" sz="2000" b="1" dirty="0">
                <a:solidFill>
                  <a:srgbClr val="7EA467"/>
                </a:solidFill>
                <a:latin typeface="Spartan" pitchFamily="2" charset="0"/>
                <a:ea typeface="Yu Mincho" panose="02020400000000000000" pitchFamily="18" charset="-128"/>
              </a:rPr>
              <a:t>2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xmlns="" id="{4707CF99-6890-5EB7-4300-EF55C99429AD}"/>
              </a:ext>
            </a:extLst>
          </p:cNvPr>
          <p:cNvSpPr txBox="1"/>
          <p:nvPr/>
        </p:nvSpPr>
        <p:spPr>
          <a:xfrm>
            <a:off x="1270534" y="3820286"/>
            <a:ext cx="8047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CA" sz="2000" b="1" dirty="0">
                <a:solidFill>
                  <a:srgbClr val="7EA467"/>
                </a:solidFill>
                <a:latin typeface="Spartan" pitchFamily="2" charset="0"/>
                <a:ea typeface="Yu Mincho" panose="02020400000000000000" pitchFamily="18" charset="-128"/>
              </a:rPr>
              <a:t>3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1B6A12CD-920E-8A7E-60E9-4DABF62F0242}"/>
              </a:ext>
            </a:extLst>
          </p:cNvPr>
          <p:cNvSpPr txBox="1"/>
          <p:nvPr/>
        </p:nvSpPr>
        <p:spPr>
          <a:xfrm>
            <a:off x="1270534" y="4639236"/>
            <a:ext cx="8047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CA" sz="2000" b="1" dirty="0">
                <a:solidFill>
                  <a:srgbClr val="7EA467"/>
                </a:solidFill>
                <a:latin typeface="Spartan" pitchFamily="2" charset="0"/>
                <a:ea typeface="Yu Mincho" panose="02020400000000000000" pitchFamily="18" charset="-128"/>
              </a:rPr>
              <a:t>4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EFC051D7-414F-B478-EE14-A73C19981E98}"/>
              </a:ext>
            </a:extLst>
          </p:cNvPr>
          <p:cNvSpPr txBox="1"/>
          <p:nvPr/>
        </p:nvSpPr>
        <p:spPr>
          <a:xfrm>
            <a:off x="1270534" y="5487061"/>
            <a:ext cx="8047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CA" sz="2000" b="1" dirty="0">
                <a:solidFill>
                  <a:srgbClr val="7EA467"/>
                </a:solidFill>
                <a:latin typeface="Spartan" pitchFamily="2" charset="0"/>
                <a:ea typeface="Yu Mincho" panose="02020400000000000000" pitchFamily="18" charset="-128"/>
              </a:rPr>
              <a:t>5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xmlns="" id="{2A377736-D717-5EAB-B9C5-9D35A4219F7D}"/>
              </a:ext>
            </a:extLst>
          </p:cNvPr>
          <p:cNvSpPr txBox="1"/>
          <p:nvPr/>
        </p:nvSpPr>
        <p:spPr>
          <a:xfrm>
            <a:off x="5638800" y="1268506"/>
            <a:ext cx="8047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CA" sz="2000" b="1" dirty="0">
                <a:solidFill>
                  <a:srgbClr val="7EA467"/>
                </a:solidFill>
                <a:latin typeface="Spartan" pitchFamily="2" charset="0"/>
                <a:ea typeface="Yu Mincho" panose="02020400000000000000" pitchFamily="18" charset="-128"/>
              </a:rPr>
              <a:t>6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2F35AA9C-B37C-2A3D-7D78-21422EADC17C}"/>
              </a:ext>
            </a:extLst>
          </p:cNvPr>
          <p:cNvSpPr txBox="1"/>
          <p:nvPr/>
        </p:nvSpPr>
        <p:spPr>
          <a:xfrm>
            <a:off x="5638800" y="2211121"/>
            <a:ext cx="8047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CA" sz="2000" b="1" dirty="0">
                <a:solidFill>
                  <a:srgbClr val="7EA467"/>
                </a:solidFill>
                <a:latin typeface="Spartan" pitchFamily="2" charset="0"/>
                <a:ea typeface="Yu Mincho" panose="02020400000000000000" pitchFamily="18" charset="-128"/>
              </a:rPr>
              <a:t>7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xmlns="" id="{D527C457-FA40-84F2-E7C2-D9488A6AE87A}"/>
              </a:ext>
            </a:extLst>
          </p:cNvPr>
          <p:cNvSpPr txBox="1"/>
          <p:nvPr/>
        </p:nvSpPr>
        <p:spPr>
          <a:xfrm>
            <a:off x="5638800" y="3127220"/>
            <a:ext cx="8047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CA" sz="2000" b="1" dirty="0">
                <a:solidFill>
                  <a:srgbClr val="7EA467"/>
                </a:solidFill>
                <a:latin typeface="Spartan" pitchFamily="2" charset="0"/>
                <a:ea typeface="Yu Mincho" panose="02020400000000000000" pitchFamily="18" charset="-128"/>
              </a:rPr>
              <a:t>8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xmlns="" id="{B1A6A7C2-709F-A8B5-44F4-FE1CA46ED958}"/>
              </a:ext>
            </a:extLst>
          </p:cNvPr>
          <p:cNvSpPr txBox="1"/>
          <p:nvPr/>
        </p:nvSpPr>
        <p:spPr>
          <a:xfrm>
            <a:off x="5638800" y="4105836"/>
            <a:ext cx="8047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CA" sz="2000" b="1" dirty="0">
                <a:solidFill>
                  <a:srgbClr val="7EA467"/>
                </a:solidFill>
                <a:latin typeface="Spartan" pitchFamily="2" charset="0"/>
                <a:ea typeface="Yu Mincho" panose="02020400000000000000" pitchFamily="18" charset="-128"/>
              </a:rPr>
              <a:t>9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xmlns="" id="{50E454BD-35FA-434B-83FC-70FDB07082E1}"/>
              </a:ext>
            </a:extLst>
          </p:cNvPr>
          <p:cNvSpPr txBox="1"/>
          <p:nvPr/>
        </p:nvSpPr>
        <p:spPr>
          <a:xfrm>
            <a:off x="5638800" y="5141259"/>
            <a:ext cx="8047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CA" sz="2000" b="1" dirty="0">
                <a:solidFill>
                  <a:srgbClr val="7EA467"/>
                </a:solidFill>
                <a:latin typeface="Spartan" pitchFamily="2" charset="0"/>
                <a:ea typeface="Yu Mincho" panose="02020400000000000000" pitchFamily="18" charset="-128"/>
              </a:rPr>
              <a:t>+</a:t>
            </a: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xmlns="" id="{AD6D1539-9F60-B57B-A11F-8ADDA54255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1578" y="5848790"/>
            <a:ext cx="2793306" cy="80617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6E047340-03DC-9B6F-0062-21A7EF9852E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050" y="1358900"/>
            <a:ext cx="200025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160422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8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31700D32-54E3-62CD-F758-409291CCBB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577" y="626301"/>
            <a:ext cx="6808941" cy="522457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3100C72A-B975-47E3-A3EA-E0736F3F196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24" y="53392"/>
            <a:ext cx="4598719" cy="578548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EE7FF67D-E967-4807-BFE0-4698E141547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82008" y="1585879"/>
            <a:ext cx="6856387" cy="28007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buClr>
                <a:srgbClr val="7EA467"/>
              </a:buClr>
            </a:pPr>
            <a:r>
              <a:rPr lang="fr-FR" sz="2200" b="1" dirty="0">
                <a:solidFill>
                  <a:srgbClr val="002F84"/>
                </a:solidFill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Les femmes enceintes ayant des symptômes légers à modérés d’anxiété et de dépression.</a:t>
            </a:r>
          </a:p>
          <a:p>
            <a:pPr marL="342900" indent="-342900">
              <a:buClr>
                <a:srgbClr val="7EA467"/>
              </a:buClr>
              <a:buFont typeface="Arial" panose="020B0604020202020204" pitchFamily="34" charset="0"/>
              <a:buChar char="•"/>
            </a:pPr>
            <a:endParaRPr lang="fr-FR" sz="2200" b="1" dirty="0">
              <a:solidFill>
                <a:srgbClr val="002F84"/>
              </a:solidFill>
              <a:latin typeface="Arial" panose="020B060402020202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>
              <a:buClr>
                <a:srgbClr val="7EA467"/>
              </a:buClr>
            </a:pPr>
            <a:r>
              <a:rPr lang="fr-FR" sz="2200" b="1" dirty="0">
                <a:solidFill>
                  <a:srgbClr val="002F84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Les futurs et nouveaux parents qui:</a:t>
            </a:r>
          </a:p>
          <a:p>
            <a:pPr marL="720725" indent="-342900">
              <a:buClr>
                <a:srgbClr val="7EA467"/>
              </a:buClr>
              <a:buFont typeface="Arial" panose="020B0604020202020204" pitchFamily="34" charset="0"/>
              <a:buChar char="•"/>
            </a:pPr>
            <a:r>
              <a:rPr lang="fr-FR" sz="2200" b="1" dirty="0">
                <a:solidFill>
                  <a:srgbClr val="002F84"/>
                </a:solidFill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veulent soutenir leur santé mentale </a:t>
            </a:r>
            <a:br>
              <a:rPr lang="fr-FR" sz="2200" b="1" dirty="0">
                <a:solidFill>
                  <a:srgbClr val="002F84"/>
                </a:solidFill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</a:br>
            <a:r>
              <a:rPr lang="fr-FR" sz="2200" b="1" dirty="0">
                <a:solidFill>
                  <a:srgbClr val="002F84"/>
                </a:solidFill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et leur bien-être;</a:t>
            </a:r>
          </a:p>
          <a:p>
            <a:pPr marL="720725" indent="-342900">
              <a:buClr>
                <a:srgbClr val="7EA467"/>
              </a:buClr>
              <a:buFont typeface="Arial" panose="020B0604020202020204" pitchFamily="34" charset="0"/>
              <a:buChar char="•"/>
            </a:pPr>
            <a:r>
              <a:rPr lang="fr-FR" sz="2200" b="1" dirty="0">
                <a:solidFill>
                  <a:srgbClr val="002F84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désirent faciliter l’adaptation à la parentalité. </a:t>
            </a:r>
            <a:endParaRPr lang="fr-FR" sz="2200" b="1" dirty="0">
              <a:solidFill>
                <a:srgbClr val="002F84"/>
              </a:solidFill>
              <a:latin typeface="Arial" panose="020B060402020202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D72C45AA-542B-4BFF-AA1E-214C837BD90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746313" y="4655412"/>
            <a:ext cx="6193105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500" dirty="0">
                <a:solidFill>
                  <a:srgbClr val="7EA4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Toi, Moi, Bébé n’est pas conçu pour remplacer les traitements habituels comme la psychothérapie ou la médication, </a:t>
            </a:r>
            <a:br>
              <a:rPr lang="fr-FR" sz="1500" dirty="0">
                <a:solidFill>
                  <a:srgbClr val="7EA46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500" dirty="0">
                <a:solidFill>
                  <a:srgbClr val="7EA4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 peut être utilisé en complément. </a:t>
            </a:r>
          </a:p>
          <a:p>
            <a:endParaRPr lang="fr-CA" sz="1500" dirty="0">
              <a:solidFill>
                <a:srgbClr val="7EA4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51C07850-0C4D-CF35-EA15-3C471C4708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81578" y="5848790"/>
            <a:ext cx="2793306" cy="80617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0D19BDDD-17C5-D20D-560A-58C3CAEB33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5103" y="350727"/>
            <a:ext cx="3895889" cy="582883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A66CAC0A-72F5-84B1-A118-A7A8A783349F}"/>
              </a:ext>
            </a:extLst>
          </p:cNvPr>
          <p:cNvSpPr txBox="1"/>
          <p:nvPr/>
        </p:nvSpPr>
        <p:spPr>
          <a:xfrm>
            <a:off x="2379422" y="274655"/>
            <a:ext cx="28872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sz="4000" b="1" dirty="0">
                <a:solidFill>
                  <a:srgbClr val="002F84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Pour qui?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F2BDC2E7-8927-E4F3-96AE-ED96AD4C7A4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53" y="1721365"/>
            <a:ext cx="200025" cy="1778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3BD3937E-F16D-A5E5-B81C-8A4BF3148A0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53" y="2726724"/>
            <a:ext cx="200025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439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4D536D15-8279-918B-C3F3-F28C622F7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" y="672353"/>
            <a:ext cx="11185525" cy="552250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D51D087A-3F90-4DA5-E54D-EFEC2F323E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249488"/>
            <a:ext cx="7772400" cy="69725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EE7FF67D-E967-4807-BFE0-4698E141547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925857" y="1557199"/>
            <a:ext cx="9367423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buClr>
                <a:srgbClr val="7EA467"/>
              </a:buClr>
            </a:pPr>
            <a:r>
              <a:rPr lang="fr-FR" sz="2400" b="1" dirty="0">
                <a:solidFill>
                  <a:srgbClr val="002F84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Lorsque les femmes enceintes et les nouvelles mères:</a:t>
            </a:r>
          </a:p>
          <a:p>
            <a:pPr marL="800100" lvl="1" indent="-342900">
              <a:buClr>
                <a:srgbClr val="7EA467"/>
              </a:buClr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2F84"/>
                </a:solidFill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ont des antécédents d’anxiété et/ou de dépression;</a:t>
            </a:r>
            <a:endParaRPr lang="fr-FR" sz="2400" i="1" dirty="0">
              <a:solidFill>
                <a:srgbClr val="002F84"/>
              </a:solidFill>
              <a:latin typeface="Arial" panose="020B060402020202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800100" lvl="1" indent="-342900">
              <a:buClr>
                <a:srgbClr val="7EA467"/>
              </a:buClr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2F84"/>
                </a:solidFill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ont des symptômes anxieux et dépressifs;</a:t>
            </a:r>
          </a:p>
          <a:p>
            <a:pPr marL="800100" lvl="1" indent="-342900">
              <a:buClr>
                <a:srgbClr val="7EA467"/>
              </a:buClr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2F84"/>
                </a:solidFill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vivent du stress durant la période périnatale.</a:t>
            </a:r>
          </a:p>
          <a:p>
            <a:pPr marL="800100" lvl="1" indent="-342900">
              <a:buClr>
                <a:srgbClr val="7EA467"/>
              </a:buClr>
              <a:buFont typeface="Arial" panose="020B0604020202020204" pitchFamily="34" charset="0"/>
              <a:buChar char="•"/>
            </a:pPr>
            <a:endParaRPr lang="fr-FR" sz="2400" b="1" dirty="0">
              <a:solidFill>
                <a:srgbClr val="002F84"/>
              </a:solidFill>
              <a:latin typeface="Arial" panose="020B0604020202020204" pitchFamily="34" charset="0"/>
              <a:ea typeface="Yu Mincho"/>
              <a:cs typeface="Arial" panose="020B0604020202020204" pitchFamily="34" charset="0"/>
            </a:endParaRPr>
          </a:p>
          <a:p>
            <a:pPr>
              <a:buClr>
                <a:srgbClr val="7EA467"/>
              </a:buClr>
            </a:pPr>
            <a:r>
              <a:rPr lang="fr-FR" sz="2400" b="1" dirty="0">
                <a:solidFill>
                  <a:srgbClr val="002F84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Lorsque les futurs parents:</a:t>
            </a:r>
          </a:p>
          <a:p>
            <a:pPr marL="800100" lvl="1" indent="-342900">
              <a:buClr>
                <a:srgbClr val="7EA467"/>
              </a:buClr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2F84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partagent des inquiétudes en lien avec </a:t>
            </a:r>
            <a:br>
              <a:rPr lang="fr-FR" sz="2400" b="1" dirty="0">
                <a:solidFill>
                  <a:srgbClr val="002F84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</a:br>
            <a:r>
              <a:rPr lang="fr-FR" sz="2400" b="1" dirty="0">
                <a:solidFill>
                  <a:srgbClr val="002F84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la grossesse et la parentalité;</a:t>
            </a:r>
          </a:p>
          <a:p>
            <a:pPr marL="800100" lvl="1" indent="-342900">
              <a:buClr>
                <a:srgbClr val="7EA467"/>
              </a:buClr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2F84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désirent apprendre des stratégies pratiques </a:t>
            </a:r>
            <a:br>
              <a:rPr lang="fr-FR" sz="2400" b="1" dirty="0">
                <a:solidFill>
                  <a:srgbClr val="002F84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</a:br>
            <a:r>
              <a:rPr lang="fr-FR" sz="2400" b="1" dirty="0">
                <a:solidFill>
                  <a:srgbClr val="002F84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pour prendre soin de leur bien-être.</a:t>
            </a:r>
          </a:p>
          <a:p>
            <a:pPr marL="800100" lvl="1" indent="-342900">
              <a:buClr>
                <a:srgbClr val="7EA467"/>
              </a:buClr>
              <a:buFont typeface="Arial" panose="020B0604020202020204" pitchFamily="34" charset="0"/>
              <a:buChar char="•"/>
            </a:pPr>
            <a:endParaRPr lang="fr-FR" sz="2400" b="1" dirty="0">
              <a:solidFill>
                <a:srgbClr val="002F84"/>
              </a:solidFill>
              <a:latin typeface="Arial" panose="020B060402020202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indent="-342900">
              <a:buClr>
                <a:srgbClr val="7EA467"/>
              </a:buClr>
              <a:buFont typeface="Arial" panose="020B0604020202020204" pitchFamily="34" charset="0"/>
              <a:buChar char="•"/>
            </a:pPr>
            <a:endParaRPr lang="fr-CA" sz="2400" b="1" dirty="0">
              <a:solidFill>
                <a:srgbClr val="002F84"/>
              </a:solidFill>
              <a:latin typeface="Arial" panose="020B060402020202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00641DB5-2813-8C76-3EE6-13DEE0358D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1578" y="5848790"/>
            <a:ext cx="2793306" cy="806176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90820AAA-B7F8-2F78-D1AD-4A8AD94E3C39}"/>
              </a:ext>
            </a:extLst>
          </p:cNvPr>
          <p:cNvSpPr txBox="1"/>
          <p:nvPr/>
        </p:nvSpPr>
        <p:spPr>
          <a:xfrm>
            <a:off x="2222339" y="262129"/>
            <a:ext cx="77434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sz="4000" b="1" dirty="0">
                <a:solidFill>
                  <a:srgbClr val="002F84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Quand référer?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DF7B8436-5974-3602-2D6A-92350962C7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672" y="1729603"/>
            <a:ext cx="200025" cy="1778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D2B25A27-7A26-71BA-C234-7C3B75E561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672" y="3521676"/>
            <a:ext cx="200025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060660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7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2C480D32-DBEC-27CE-2449-3E3D55419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25" y="623767"/>
            <a:ext cx="11293259" cy="557569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D9877BC3-81DB-EFE4-A22C-233C6F3C1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249488"/>
            <a:ext cx="7772400" cy="69725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EE7FF67D-E967-4807-BFE0-4698E141547E}"/>
              </a:ext>
            </a:extLst>
          </p:cNvPr>
          <p:cNvSpPr txBox="1"/>
          <p:nvPr/>
        </p:nvSpPr>
        <p:spPr>
          <a:xfrm>
            <a:off x="1745584" y="1590580"/>
            <a:ext cx="10003536" cy="408906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buClr>
                <a:srgbClr val="7EA467"/>
              </a:buClr>
            </a:pPr>
            <a:r>
              <a:rPr lang="fr-FR" sz="2400" b="1" dirty="0">
                <a:solidFill>
                  <a:srgbClr val="002F84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S’assurer de:</a:t>
            </a:r>
          </a:p>
          <a:p>
            <a:pPr marL="800100" lvl="1" indent="-342900">
              <a:buClr>
                <a:srgbClr val="7EA467"/>
              </a:buClr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2F84"/>
                </a:solidFill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l’intérêt et de la motivation;</a:t>
            </a:r>
            <a:endParaRPr lang="fr-FR" sz="2400" b="1" dirty="0">
              <a:solidFill>
                <a:srgbClr val="002F84"/>
              </a:solidFill>
              <a:latin typeface="Arial" panose="020B060402020202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800100" lvl="1" indent="-342900">
              <a:buClr>
                <a:srgbClr val="7EA467"/>
              </a:buClr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2F84"/>
                </a:solidFill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l’aisance avec la technologie;</a:t>
            </a:r>
            <a:endParaRPr lang="fr-FR" sz="2400" b="1" dirty="0">
              <a:solidFill>
                <a:srgbClr val="002F84"/>
              </a:solidFill>
              <a:latin typeface="Arial" panose="020B060402020202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800100" lvl="1" indent="-342900">
              <a:buClr>
                <a:srgbClr val="7EA467"/>
              </a:buClr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02F84"/>
                </a:solidFill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la pertinence d’un outil d’autogestion pour la femme enceinte ou la nouvelle mère.</a:t>
            </a:r>
            <a:endParaRPr lang="fr-FR" sz="2400" b="1" dirty="0">
              <a:solidFill>
                <a:srgbClr val="002F84"/>
              </a:solidFill>
              <a:latin typeface="Arial" panose="020B060402020202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>
              <a:buClr>
                <a:srgbClr val="7EA467"/>
              </a:buClr>
            </a:pPr>
            <a:endParaRPr lang="fr-FR" sz="2400" b="1" dirty="0">
              <a:solidFill>
                <a:srgbClr val="002F84"/>
              </a:solidFill>
              <a:latin typeface="Arial" panose="020B060402020202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7EA467"/>
              </a:buClr>
            </a:pPr>
            <a:r>
              <a:rPr lang="fr-FR" sz="2400" b="1" dirty="0">
                <a:solidFill>
                  <a:srgbClr val="002F84"/>
                </a:solidFill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Partager le lien URL: </a:t>
            </a:r>
            <a:r>
              <a:rPr lang="fr-FR" sz="2400" b="1" dirty="0">
                <a:solidFill>
                  <a:srgbClr val="7EA467"/>
                </a:solidFill>
                <a:latin typeface="Arial" panose="020B0604020202020204" pitchFamily="34" charset="0"/>
                <a:ea typeface="Yu Mincho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toimoibebe.ca</a:t>
            </a:r>
            <a:endParaRPr lang="fr-FR" sz="2400" b="1" dirty="0">
              <a:solidFill>
                <a:srgbClr val="7EA467"/>
              </a:solidFill>
              <a:latin typeface="Arial" panose="020B0604020202020204" pitchFamily="34" charset="0"/>
              <a:ea typeface="Yu Mincho"/>
              <a:cs typeface="Arial" panose="020B0604020202020204" pitchFamily="34" charset="0"/>
            </a:endParaRPr>
          </a:p>
          <a:p>
            <a:pPr marL="342900" indent="-342900">
              <a:buClr>
                <a:srgbClr val="7EA467"/>
              </a:buClr>
              <a:buFont typeface="Arial" panose="020B0604020202020204" pitchFamily="34" charset="0"/>
              <a:buChar char="•"/>
            </a:pPr>
            <a:endParaRPr lang="fr-FR" sz="2400" b="1" dirty="0">
              <a:solidFill>
                <a:srgbClr val="002F84"/>
              </a:solidFill>
              <a:latin typeface="Arial" panose="020B060402020202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7EA467"/>
              </a:buClr>
            </a:pPr>
            <a:r>
              <a:rPr lang="fr-FR" sz="2400" b="1" dirty="0">
                <a:solidFill>
                  <a:srgbClr val="002F84"/>
                </a:solidFill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Suggérer certains modules spécifiques selon les besoins</a:t>
            </a:r>
            <a:br>
              <a:rPr lang="fr-FR" sz="2400" b="1" dirty="0">
                <a:solidFill>
                  <a:srgbClr val="002F84"/>
                </a:solidFill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</a:br>
            <a:r>
              <a:rPr lang="fr-FR" sz="1500" dirty="0">
                <a:solidFill>
                  <a:srgbClr val="7EA467"/>
                </a:solidFill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Voir la présentation détaillée</a:t>
            </a:r>
            <a:endParaRPr lang="fr-CA" sz="1500" dirty="0">
              <a:solidFill>
                <a:srgbClr val="7EA467"/>
              </a:solidFill>
              <a:latin typeface="Arial" panose="020B0604020202020204" pitchFamily="34" charset="0"/>
              <a:ea typeface="Yu Mincho"/>
              <a:cs typeface="Arial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6436A506-C20A-CC87-16A5-2F8BB38586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1578" y="5848790"/>
            <a:ext cx="2793306" cy="806176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C091CBF8-6041-9DB9-8374-ED8F59AD7462}"/>
              </a:ext>
            </a:extLst>
          </p:cNvPr>
          <p:cNvSpPr txBox="1"/>
          <p:nvPr/>
        </p:nvSpPr>
        <p:spPr>
          <a:xfrm>
            <a:off x="2222339" y="262129"/>
            <a:ext cx="76855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sz="4000" b="1" dirty="0">
                <a:solidFill>
                  <a:srgbClr val="002F84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Comment référer?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A8F9FA17-B557-C483-D20B-31852DBD3D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914" y="1746078"/>
            <a:ext cx="200025" cy="1778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F8F93FDB-9ED4-D88D-F2AE-3450C9E3076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914" y="4038600"/>
            <a:ext cx="200025" cy="1778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497CC2E3-18A5-B6C4-F268-CA363F3C25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914" y="4953000"/>
            <a:ext cx="200025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97032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8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5D5B913C-11F7-F659-3E1C-9E5520A31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672353"/>
            <a:ext cx="11185525" cy="552250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EE7FF67D-E967-4807-BFE0-4698E141547E}"/>
              </a:ext>
            </a:extLst>
          </p:cNvPr>
          <p:cNvSpPr txBox="1"/>
          <p:nvPr/>
        </p:nvSpPr>
        <p:spPr>
          <a:xfrm>
            <a:off x="1589550" y="1441446"/>
            <a:ext cx="10435437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buClr>
                <a:srgbClr val="7EA467"/>
              </a:buClr>
            </a:pPr>
            <a:r>
              <a:rPr lang="fr-FR" sz="2400" b="1" dirty="0">
                <a:solidFill>
                  <a:srgbClr val="002F84"/>
                </a:solidFill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Le service </a:t>
            </a:r>
            <a:r>
              <a:rPr lang="fr-FR" sz="2400" b="1" dirty="0">
                <a:solidFill>
                  <a:srgbClr val="7EA467"/>
                </a:solidFill>
                <a:latin typeface="Arial" panose="020B0604020202020204" pitchFamily="34" charset="0"/>
                <a:ea typeface="Yu Mincho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Ma Grossesse</a:t>
            </a:r>
            <a:r>
              <a:rPr lang="fr-FR" sz="2400" b="1" dirty="0">
                <a:solidFill>
                  <a:srgbClr val="7EA467"/>
                </a:solidFill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 </a:t>
            </a:r>
            <a:r>
              <a:rPr lang="fr-FR" sz="2400" b="1" dirty="0">
                <a:solidFill>
                  <a:srgbClr val="002F84"/>
                </a:solidFill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est offert gratuitement à toutes </a:t>
            </a:r>
            <a:br>
              <a:rPr lang="fr-FR" sz="2400" b="1" dirty="0">
                <a:solidFill>
                  <a:srgbClr val="002F84"/>
                </a:solidFill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</a:br>
            <a:r>
              <a:rPr lang="fr-FR" sz="2400" b="1" dirty="0">
                <a:solidFill>
                  <a:srgbClr val="002F84"/>
                </a:solidFill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les femmes enceintes du Québec</a:t>
            </a:r>
            <a:endParaRPr lang="fr-FR" dirty="0">
              <a:solidFill>
                <a:srgbClr val="002F84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buClr>
                <a:srgbClr val="7EA467"/>
              </a:buClr>
            </a:pPr>
            <a:endParaRPr lang="fr-FR" sz="2400" b="1" dirty="0">
              <a:solidFill>
                <a:srgbClr val="002F84"/>
              </a:solidFill>
              <a:latin typeface="Arial" panose="020B0604020202020204" pitchFamily="34" charset="0"/>
              <a:ea typeface="Yu Mincho"/>
              <a:cs typeface="Arial" panose="020B0604020202020204" pitchFamily="34" charset="0"/>
            </a:endParaRPr>
          </a:p>
          <a:p>
            <a:pPr>
              <a:buClr>
                <a:srgbClr val="7EA467"/>
              </a:buClr>
            </a:pPr>
            <a:r>
              <a:rPr lang="fr-FR" sz="2400" b="1" dirty="0">
                <a:solidFill>
                  <a:srgbClr val="7EA467"/>
                </a:solidFill>
                <a:latin typeface="Arial" panose="020B0604020202020204" pitchFamily="34" charset="0"/>
                <a:ea typeface="Yu Mincho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Grande Ourse</a:t>
            </a:r>
            <a:r>
              <a:rPr lang="fr-FR" sz="2400" b="1" dirty="0">
                <a:solidFill>
                  <a:srgbClr val="7EA467"/>
                </a:solidFill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 </a:t>
            </a:r>
            <a:r>
              <a:rPr lang="fr-FR" sz="2400" b="1" dirty="0">
                <a:solidFill>
                  <a:srgbClr val="002F84"/>
                </a:solidFill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offre aux futurs et nouveaux parents une gamme d’outils pour soutenir leur bien-être psychologique pendant </a:t>
            </a:r>
            <a:br>
              <a:rPr lang="fr-FR" sz="2400" b="1" dirty="0">
                <a:solidFill>
                  <a:srgbClr val="002F84"/>
                </a:solidFill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</a:br>
            <a:r>
              <a:rPr lang="fr-FR" sz="2400" b="1" dirty="0">
                <a:solidFill>
                  <a:srgbClr val="002F84"/>
                </a:solidFill>
                <a:latin typeface="Arial" panose="020B0604020202020204" pitchFamily="34" charset="0"/>
                <a:ea typeface="Yu Mincho"/>
                <a:cs typeface="Arial" panose="020B0604020202020204" pitchFamily="34" charset="0"/>
              </a:rPr>
              <a:t>et après la grossesse.</a:t>
            </a:r>
            <a:endParaRPr lang="fr-FR" sz="2400" dirty="0">
              <a:solidFill>
                <a:srgbClr val="002F84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>
              <a:buClr>
                <a:srgbClr val="7EA467"/>
              </a:buClr>
            </a:pPr>
            <a:endParaRPr lang="fr-FR" sz="2400" b="1" dirty="0">
              <a:solidFill>
                <a:srgbClr val="002F84"/>
              </a:solidFill>
              <a:latin typeface="Arial" panose="020B0604020202020204" pitchFamily="34" charset="0"/>
              <a:ea typeface="Yu Mincho"/>
              <a:cs typeface="Arial" panose="020B0604020202020204" pitchFamily="34" charset="0"/>
            </a:endParaRPr>
          </a:p>
          <a:p>
            <a:pPr>
              <a:buClr>
                <a:srgbClr val="7EA467"/>
              </a:buClr>
            </a:pPr>
            <a:r>
              <a:rPr lang="fr-FR" sz="2400" b="1" dirty="0">
                <a:solidFill>
                  <a:srgbClr val="7EA467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Quebec.ca/sante-mentale</a:t>
            </a:r>
            <a:r>
              <a:rPr lang="fr-FR" sz="2400" b="1" dirty="0">
                <a:solidFill>
                  <a:srgbClr val="7EA467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fr-FR" sz="2400" b="1" dirty="0">
                <a:solidFill>
                  <a:srgbClr val="002F84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: les ressources provinciales en santé mentale recensées par le Centre d'expertise en technologie d'information en santé mentale, dépendance et itinérance </a:t>
            </a:r>
            <a:br>
              <a:rPr lang="fr-FR" sz="2400" b="1" dirty="0">
                <a:solidFill>
                  <a:srgbClr val="002F84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</a:br>
            <a:r>
              <a:rPr lang="fr-FR" sz="2400" b="1" dirty="0">
                <a:solidFill>
                  <a:srgbClr val="002F84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du CIUSSS de l’Est-de-l’Île-de-Montréal </a:t>
            </a:r>
            <a:r>
              <a:rPr lang="fr-FR" sz="2400" b="1" dirty="0">
                <a:solidFill>
                  <a:srgbClr val="7EA467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(</a:t>
            </a:r>
            <a:r>
              <a:rPr lang="fr-FR" sz="2400" b="1" dirty="0">
                <a:solidFill>
                  <a:srgbClr val="7EA467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CETI- SMDI</a:t>
            </a:r>
            <a:r>
              <a:rPr lang="fr-FR" sz="2400" b="1" dirty="0">
                <a:solidFill>
                  <a:srgbClr val="7EA467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)</a:t>
            </a:r>
            <a:endParaRPr lang="fr-FR" sz="2400" dirty="0">
              <a:solidFill>
                <a:srgbClr val="7EA467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A7142EEE-F444-3AFD-35BE-E998F1F4D1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81578" y="5848790"/>
            <a:ext cx="2793306" cy="80617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EC767C1D-6392-62E7-3DD7-41AE5CB20F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09800" y="249488"/>
            <a:ext cx="7772400" cy="697259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444D15CE-A608-ED85-5170-1A6E316FEC3A}"/>
              </a:ext>
            </a:extLst>
          </p:cNvPr>
          <p:cNvSpPr txBox="1"/>
          <p:nvPr/>
        </p:nvSpPr>
        <p:spPr>
          <a:xfrm>
            <a:off x="2210764" y="238979"/>
            <a:ext cx="77781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sz="4000" b="1" dirty="0">
                <a:solidFill>
                  <a:srgbClr val="002F84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Ressources complémentaires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7A8932AB-293C-7219-AB0E-977CF013339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167" y="1595607"/>
            <a:ext cx="200025" cy="1778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6809DEEE-69DF-71FA-552D-07A237A80CD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167" y="2667000"/>
            <a:ext cx="200025" cy="1778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0E8554C9-B617-7489-151F-921946DCC89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167" y="4191000"/>
            <a:ext cx="200025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00809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10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72D00EE0-0DA0-4D4A-BC37-ED84F25E340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815" y="2215940"/>
            <a:ext cx="5457035" cy="4156727"/>
          </a:xfrm>
          <a:prstGeom prst="rect">
            <a:avLst/>
          </a:prstGeom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47576574-73C5-ACB4-DB4F-78205F2024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1557" y="5756107"/>
            <a:ext cx="3184844" cy="89860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2203E881-139B-08F3-4466-A7DCEE0182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5723" y="4635500"/>
            <a:ext cx="3124861" cy="90186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1489948F-2AB4-ED23-B1C7-75CFA5E8F5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053" y="354275"/>
            <a:ext cx="7772400" cy="173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3212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43a1320-c20c-42d2-938f-966d4f4151fb" xsi:nil="true"/>
    <lcf76f155ced4ddcb4097134ff3c332f xmlns="0302c52d-91ac-48bc-a5ec-3653b314470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1FD60EF1DC2B489E3ED67F06E73CDE" ma:contentTypeVersion="13" ma:contentTypeDescription="Create a new document." ma:contentTypeScope="" ma:versionID="7d8e38f81f0534b139e90e2e34a5574a">
  <xsd:schema xmlns:xsd="http://www.w3.org/2001/XMLSchema" xmlns:xs="http://www.w3.org/2001/XMLSchema" xmlns:p="http://schemas.microsoft.com/office/2006/metadata/properties" xmlns:ns2="0302c52d-91ac-48bc-a5ec-3653b3144703" xmlns:ns3="d43a1320-c20c-42d2-938f-966d4f4151fb" targetNamespace="http://schemas.microsoft.com/office/2006/metadata/properties" ma:root="true" ma:fieldsID="e0484bee8219a9f37885af31b7b8a5c4" ns2:_="" ns3:_="">
    <xsd:import namespace="0302c52d-91ac-48bc-a5ec-3653b3144703"/>
    <xsd:import namespace="d43a1320-c20c-42d2-938f-966d4f4151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02c52d-91ac-48bc-a5ec-3653b31447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20125e5a-fbbd-4a39-926c-a359310fd2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3a1320-c20c-42d2-938f-966d4f4151fb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453d9426-41ed-4b51-a9b4-76de05df8cdd}" ma:internalName="TaxCatchAll" ma:showField="CatchAllData" ma:web="d43a1320-c20c-42d2-938f-966d4f4151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7D4ADE-649B-4D43-81F9-A9B181624482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d43a1320-c20c-42d2-938f-966d4f4151fb"/>
    <ds:schemaRef ds:uri="http://schemas.microsoft.com/office/2006/metadata/properties"/>
    <ds:schemaRef ds:uri="0302c52d-91ac-48bc-a5ec-3653b314470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B5A442E-B9A4-4D8E-90DA-EDDE0DB6A0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5DFC52-28D3-4F83-8E76-07FD79899B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02c52d-91ac-48bc-a5ec-3653b3144703"/>
    <ds:schemaRef ds:uri="d43a1320-c20c-42d2-938f-966d4f4151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320</Words>
  <Application>Microsoft Office PowerPoint</Application>
  <PresentationFormat>Personnalisé</PresentationFormat>
  <Paragraphs>87</Paragraphs>
  <Slides>9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Karine Trudeau (CIUSSS EMTL)</dc:creator>
  <cp:lastModifiedBy>Lambert Valérie - lava9428</cp:lastModifiedBy>
  <cp:revision>163</cp:revision>
  <dcterms:created xsi:type="dcterms:W3CDTF">2024-04-09T17:24:35Z</dcterms:created>
  <dcterms:modified xsi:type="dcterms:W3CDTF">2024-07-30T17:30:32Z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0x010100261FD60EF1DC2B489E3ED67F06E73CDE</vt:lpwstr>
  </property>
  <property fmtid="{D5CDD505-2E9C-101B-9397-08002B2CF9AE}" pid="3" name="MSIP_Label_6a7d8d5d-78e2-4a62-9fcd-016eb5e4c57c_SetDate">
    <vt:lpwstr>2024-05-21T21:12:12Z</vt:lpwstr>
  </property>
  <property fmtid="{D5CDD505-2E9C-101B-9397-08002B2CF9AE}" pid="4" name="MSIP_Label_6a7d8d5d-78e2-4a62-9fcd-016eb5e4c57c_ActionId">
    <vt:lpwstr>d1d3ade7-b723-4d7c-b649-1f5def0d166a</vt:lpwstr>
  </property>
  <property fmtid="{D5CDD505-2E9C-101B-9397-08002B2CF9AE}" pid="5" name="MSIP_Label_6a7d8d5d-78e2-4a62-9fcd-016eb5e4c57c_Name">
    <vt:lpwstr>Général</vt:lpwstr>
  </property>
  <property fmtid="{D5CDD505-2E9C-101B-9397-08002B2CF9AE}" pid="6" name="MSIP_Label_6a7d8d5d-78e2-4a62-9fcd-016eb5e4c57c_SiteId">
    <vt:lpwstr>06e1fe28-5f8b-4075-bf6c-ae24be1a7992</vt:lpwstr>
  </property>
  <property fmtid="{D5CDD505-2E9C-101B-9397-08002B2CF9AE}" pid="7" name="MSIP_Label_6a7d8d5d-78e2-4a62-9fcd-016eb5e4c57c_ContentBits">
    <vt:lpwstr>0</vt:lpwstr>
  </property>
  <property fmtid="{D5CDD505-2E9C-101B-9397-08002B2CF9AE}" pid="8" name="MSIP_Label_6a7d8d5d-78e2-4a62-9fcd-016eb5e4c57c_Method">
    <vt:lpwstr>Standard</vt:lpwstr>
  </property>
  <property fmtid="{D5CDD505-2E9C-101B-9397-08002B2CF9AE}" pid="9" name="MSIP_Label_6a7d8d5d-78e2-4a62-9fcd-016eb5e4c57c_Enabled">
    <vt:lpwstr>true</vt:lpwstr>
  </property>
  <property fmtid="{D5CDD505-2E9C-101B-9397-08002B2CF9AE}" pid="10" name="MediaServiceImageTags">
    <vt:lpwstr/>
  </property>
</Properties>
</file>